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7" r:id="rId4"/>
    <p:sldId id="268" r:id="rId5"/>
    <p:sldId id="267" r:id="rId6"/>
    <p:sldId id="269" r:id="rId7"/>
    <p:sldId id="258" r:id="rId8"/>
    <p:sldId id="271" r:id="rId9"/>
    <p:sldId id="270" r:id="rId10"/>
    <p:sldId id="259" r:id="rId11"/>
    <p:sldId id="273" r:id="rId12"/>
    <p:sldId id="272" r:id="rId13"/>
    <p:sldId id="279" r:id="rId14"/>
    <p:sldId id="278" r:id="rId15"/>
    <p:sldId id="274" r:id="rId16"/>
    <p:sldId id="275" r:id="rId17"/>
    <p:sldId id="276" r:id="rId18"/>
    <p:sldId id="277" r:id="rId19"/>
    <p:sldId id="260" r:id="rId20"/>
    <p:sldId id="280" r:id="rId21"/>
    <p:sldId id="281" r:id="rId22"/>
    <p:sldId id="282" r:id="rId23"/>
    <p:sldId id="261" r:id="rId24"/>
    <p:sldId id="262" r:id="rId25"/>
    <p:sldId id="283" r:id="rId26"/>
    <p:sldId id="284" r:id="rId27"/>
    <p:sldId id="263" r:id="rId28"/>
    <p:sldId id="285" r:id="rId29"/>
    <p:sldId id="286" r:id="rId30"/>
    <p:sldId id="264" r:id="rId31"/>
    <p:sldId id="287" r:id="rId32"/>
    <p:sldId id="265" r:id="rId33"/>
    <p:sldId id="289" r:id="rId34"/>
    <p:sldId id="288" r:id="rId35"/>
    <p:sldId id="290" r:id="rId36"/>
    <p:sldId id="291" r:id="rId3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17" autoAdjust="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28/09/2016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28/09/2016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28/09/2016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28/09/2016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28/09/2016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28/09/2016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28/09/2016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28/09/2016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836713"/>
            <a:ext cx="7772400" cy="1008111"/>
          </a:xfrm>
          <a:solidFill>
            <a:schemeClr val="bg1"/>
          </a:solidFill>
          <a:scene3d>
            <a:camera prst="orthographicFront"/>
            <a:lightRig rig="threePt" dir="t"/>
          </a:scene3d>
          <a:sp3d>
            <a:bevelT w="165100" prst="coolSlant"/>
          </a:sp3d>
        </p:spPr>
        <p:txBody>
          <a:bodyPr/>
          <a:lstStyle/>
          <a:p>
            <a:r>
              <a:rPr lang="es-CO" b="1" dirty="0" smtClean="0"/>
              <a:t>CONFORME AL ESPÍRITU</a:t>
            </a:r>
            <a:endParaRPr lang="es-CO" b="1" dirty="0"/>
          </a:p>
        </p:txBody>
      </p:sp>
      <p:sp>
        <p:nvSpPr>
          <p:cNvPr id="3" name="2 Subtítulo"/>
          <p:cNvSpPr>
            <a:spLocks noGrp="1"/>
          </p:cNvSpPr>
          <p:nvPr>
            <p:ph type="subTitle" idx="1"/>
          </p:nvPr>
        </p:nvSpPr>
        <p:spPr>
          <a:xfrm>
            <a:off x="1331640" y="5661248"/>
            <a:ext cx="6400800" cy="697632"/>
          </a:xfrm>
          <a:solidFill>
            <a:schemeClr val="bg1"/>
          </a:solidFill>
          <a:scene3d>
            <a:camera prst="orthographicFront"/>
            <a:lightRig rig="threePt" dir="t"/>
          </a:scene3d>
          <a:sp3d>
            <a:bevelT w="165100" prst="coolSlant"/>
          </a:sp3d>
        </p:spPr>
        <p:txBody>
          <a:bodyPr/>
          <a:lstStyle/>
          <a:p>
            <a:r>
              <a:rPr lang="es-CO" b="1" dirty="0" smtClean="0"/>
              <a:t>ROMANOS 8.1-9.</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1916832"/>
            <a:ext cx="4824536" cy="3672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3436290"/>
      </p:ext>
    </p:extLst>
  </p:cSld>
  <p:clrMapOvr>
    <a:masterClrMapping/>
  </p:clrMapOvr>
  <p:transition spd="slow">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solidFill>
          <a:scene3d>
            <a:camera prst="orthographicFront"/>
            <a:lightRig rig="threePt" dir="t"/>
          </a:scene3d>
          <a:sp3d>
            <a:bevelT w="139700" prst="cross"/>
          </a:sp3d>
        </p:spPr>
        <p:txBody>
          <a:bodyPr>
            <a:normAutofit fontScale="77500" lnSpcReduction="20000"/>
          </a:bodyPr>
          <a:lstStyle/>
          <a:p>
            <a:pPr marL="0" indent="0">
              <a:buNone/>
            </a:pPr>
            <a:r>
              <a:rPr lang="es-CO" sz="4000" b="1" dirty="0" smtClean="0"/>
              <a:t>El texto escogido para este tema dice: </a:t>
            </a:r>
          </a:p>
          <a:p>
            <a:r>
              <a:rPr lang="es-CO" dirty="0" smtClean="0"/>
              <a:t>«</a:t>
            </a:r>
            <a:r>
              <a:rPr lang="es-CO" i="1" dirty="0" smtClean="0">
                <a:latin typeface="Agency FB" pitchFamily="34" charset="0"/>
              </a:rPr>
              <a:t>Ahora</a:t>
            </a:r>
            <a:r>
              <a:rPr lang="es-CO" i="1" dirty="0">
                <a:latin typeface="Agency FB" pitchFamily="34" charset="0"/>
              </a:rPr>
              <a:t>, pues, ninguna condenación [hay] para los que están en Cristo Jesús, los que no andan conforme a la carne, sino conforme al Espíritu</a:t>
            </a:r>
            <a:r>
              <a:rPr lang="es-CO" i="1" dirty="0" smtClean="0">
                <a:latin typeface="Agency FB" pitchFamily="34" charset="0"/>
              </a:rPr>
              <a:t>. </a:t>
            </a:r>
            <a:r>
              <a:rPr lang="es-CO" i="1" dirty="0">
                <a:latin typeface="Agency FB" pitchFamily="34" charset="0"/>
              </a:rPr>
              <a:t>2 Porque la ley del Espíritu de vida en Cristo Jesús me ha librado de la ley del pecado y de la muerte</a:t>
            </a:r>
            <a:r>
              <a:rPr lang="es-CO" i="1" dirty="0" smtClean="0">
                <a:latin typeface="Agency FB" pitchFamily="34" charset="0"/>
              </a:rPr>
              <a:t>. </a:t>
            </a:r>
            <a:r>
              <a:rPr lang="es-CO" i="1" dirty="0">
                <a:latin typeface="Agency FB" pitchFamily="34" charset="0"/>
              </a:rPr>
              <a:t>3 Porque lo que era imposible para la ley, por cuanto era débil por la carne, Dios, enviando a su Hijo en semejanza de carne de pecado y a causa del pecado, condenó al pecado en la carne</a:t>
            </a:r>
            <a:r>
              <a:rPr lang="es-CO" i="1" dirty="0" smtClean="0">
                <a:latin typeface="Agency FB" pitchFamily="34" charset="0"/>
              </a:rPr>
              <a:t>; </a:t>
            </a:r>
            <a:r>
              <a:rPr lang="es-CO" i="1" dirty="0">
                <a:latin typeface="Agency FB" pitchFamily="34" charset="0"/>
              </a:rPr>
              <a:t>4 para que la justicia de la ley se cumpliese en nosotros, que no andamos conforme a la carne, sino conforme al Espíritu</a:t>
            </a:r>
            <a:r>
              <a:rPr lang="es-CO" i="1" dirty="0" smtClean="0">
                <a:latin typeface="Agency FB" pitchFamily="34" charset="0"/>
              </a:rPr>
              <a:t>.</a:t>
            </a:r>
            <a:endParaRPr lang="es-CO" i="1" dirty="0">
              <a:latin typeface="Agency FB" pitchFamily="34" charset="0"/>
            </a:endParaRPr>
          </a:p>
          <a:p>
            <a:r>
              <a:rPr lang="es-CO" i="1" dirty="0">
                <a:latin typeface="Agency FB" pitchFamily="34" charset="0"/>
              </a:rPr>
              <a:t> </a:t>
            </a:r>
            <a:endParaRPr lang="es-CO" i="1" dirty="0" smtClean="0">
              <a:latin typeface="Agency FB" pitchFamily="34" charset="0"/>
            </a:endParaRPr>
          </a:p>
          <a:p>
            <a:r>
              <a:rPr lang="es-CO" i="1" dirty="0" smtClean="0">
                <a:latin typeface="Agency FB" pitchFamily="34" charset="0"/>
              </a:rPr>
              <a:t>5 </a:t>
            </a:r>
            <a:r>
              <a:rPr lang="es-CO" i="1" dirty="0">
                <a:latin typeface="Agency FB" pitchFamily="34" charset="0"/>
              </a:rPr>
              <a:t>Porque los que son de la carne, en las cosas de la carne piensan; pero los que son del Espíritu, en las cosas del Espíritu</a:t>
            </a:r>
            <a:r>
              <a:rPr lang="es-CO" i="1" dirty="0" smtClean="0">
                <a:latin typeface="Agency FB" pitchFamily="34" charset="0"/>
              </a:rPr>
              <a:t>. </a:t>
            </a:r>
            <a:r>
              <a:rPr lang="es-CO" i="1" dirty="0">
                <a:latin typeface="Agency FB" pitchFamily="34" charset="0"/>
              </a:rPr>
              <a:t>6 Porque la mente carnal es muerte, pero la mente espiritual, vida y paz</a:t>
            </a:r>
            <a:r>
              <a:rPr lang="es-CO" i="1" dirty="0" smtClean="0">
                <a:latin typeface="Agency FB" pitchFamily="34" charset="0"/>
              </a:rPr>
              <a:t>: </a:t>
            </a:r>
            <a:r>
              <a:rPr lang="es-CO" i="1" dirty="0">
                <a:latin typeface="Agency FB" pitchFamily="34" charset="0"/>
              </a:rPr>
              <a:t>7 Porque la mente carnal [es] enemistad contra Dios; porque no se sujeta a la ley de Dios, ni tampoco puede</a:t>
            </a:r>
            <a:r>
              <a:rPr lang="es-CO" i="1" dirty="0" smtClean="0">
                <a:latin typeface="Agency FB" pitchFamily="34" charset="0"/>
              </a:rPr>
              <a:t>. </a:t>
            </a:r>
            <a:r>
              <a:rPr lang="es-CO" i="1" dirty="0">
                <a:latin typeface="Agency FB" pitchFamily="34" charset="0"/>
              </a:rPr>
              <a:t>8 Así que, los que están en la carne no pueden agradar a Dios</a:t>
            </a:r>
            <a:r>
              <a:rPr lang="es-CO" i="1" dirty="0" smtClean="0">
                <a:latin typeface="Agency FB" pitchFamily="34" charset="0"/>
              </a:rPr>
              <a:t>.</a:t>
            </a:r>
            <a:endParaRPr lang="es-CO" i="1" dirty="0">
              <a:latin typeface="Agency FB" pitchFamily="34" charset="0"/>
            </a:endParaRPr>
          </a:p>
          <a:p>
            <a:r>
              <a:rPr lang="es-CO" i="1" dirty="0">
                <a:latin typeface="Agency FB" pitchFamily="34" charset="0"/>
              </a:rPr>
              <a:t> 9 Mas vosotros no estáis en la carne, sino en el Espíritu, si es que el Espíritu de Dios mora en vosotros. Y si alguno no tiene el Espíritu de Cristo, el tal no es de </a:t>
            </a:r>
            <a:r>
              <a:rPr lang="es-CO" i="1" dirty="0" smtClean="0">
                <a:latin typeface="Agency FB" pitchFamily="34" charset="0"/>
              </a:rPr>
              <a:t>Él»</a:t>
            </a:r>
            <a:r>
              <a:rPr lang="es-CO" dirty="0" smtClean="0"/>
              <a:t>.</a:t>
            </a:r>
            <a:endParaRPr lang="es-CO" dirty="0"/>
          </a:p>
        </p:txBody>
      </p:sp>
    </p:spTree>
    <p:extLst>
      <p:ext uri="{BB962C8B-B14F-4D97-AF65-F5344CB8AC3E}">
        <p14:creationId xmlns:p14="http://schemas.microsoft.com/office/powerpoint/2010/main" val="985711924"/>
      </p:ext>
    </p:extLst>
  </p:cSld>
  <p:clrMapOvr>
    <a:masterClrMapping/>
  </p:clrMapOvr>
  <p:transition spd="slow">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i="1" dirty="0">
                <a:effectLst>
                  <a:outerShdw blurRad="38100" dist="38100" dir="2700000" algn="tl">
                    <a:srgbClr val="000000">
                      <a:alpha val="43137"/>
                    </a:srgbClr>
                  </a:outerShdw>
                </a:effectLst>
              </a:rPr>
              <a:t>CONFORME AL ESPÍRITU</a:t>
            </a:r>
          </a:p>
        </p:txBody>
      </p:sp>
      <p:sp>
        <p:nvSpPr>
          <p:cNvPr id="3" name="2 Marcador de contenido"/>
          <p:cNvSpPr>
            <a:spLocks noGrp="1"/>
          </p:cNvSpPr>
          <p:nvPr>
            <p:ph idx="1"/>
          </p:nvPr>
        </p:nvSpPr>
        <p:spPr>
          <a:xfrm>
            <a:off x="457200" y="1600200"/>
            <a:ext cx="8229600" cy="4925144"/>
          </a:xfrm>
          <a:solidFill>
            <a:schemeClr val="bg1"/>
          </a:solidFill>
          <a:scene3d>
            <a:camera prst="orthographicFront"/>
            <a:lightRig rig="threePt" dir="t"/>
          </a:scene3d>
          <a:sp3d>
            <a:bevelT w="139700" prst="cross"/>
          </a:sp3d>
        </p:spPr>
        <p:txBody>
          <a:bodyPr>
            <a:normAutofit fontScale="92500" lnSpcReduction="20000"/>
          </a:bodyPr>
          <a:lstStyle/>
          <a:p>
            <a:pPr marL="0" indent="0">
              <a:buNone/>
            </a:pPr>
            <a:r>
              <a:rPr lang="es-CO" sz="2600" u="sng" dirty="0" smtClean="0"/>
              <a:t>Verso 1</a:t>
            </a:r>
            <a:r>
              <a:rPr lang="es-CO" sz="2600" dirty="0" smtClean="0"/>
              <a:t>: «</a:t>
            </a:r>
            <a:r>
              <a:rPr lang="es-CO" sz="3500" b="1" dirty="0" smtClean="0"/>
              <a:t>Ahora</a:t>
            </a:r>
            <a:r>
              <a:rPr lang="es-CO" sz="3500" b="1" dirty="0"/>
              <a:t>, pues, ninguna condenación [hay] para los que están en Cristo </a:t>
            </a:r>
            <a:r>
              <a:rPr lang="es-CO" sz="3500" b="1" dirty="0" smtClean="0"/>
              <a:t>Jesús» </a:t>
            </a:r>
            <a:r>
              <a:rPr lang="es-CO" sz="2600" b="1" dirty="0" smtClean="0"/>
              <a:t> </a:t>
            </a:r>
            <a:endParaRPr lang="es-CO" sz="2600" b="1" dirty="0"/>
          </a:p>
          <a:p>
            <a:pPr lvl="1"/>
            <a:endParaRPr lang="es-CO" dirty="0" smtClean="0"/>
          </a:p>
          <a:p>
            <a:pPr lvl="1"/>
            <a:r>
              <a:rPr lang="es-CO" dirty="0" smtClean="0"/>
              <a:t>La </a:t>
            </a:r>
            <a:r>
              <a:rPr lang="es-CO" dirty="0"/>
              <a:t>buena nueva del Evangelio es que Cristo vino a condenar el pecado, y no a los pecadores </a:t>
            </a:r>
            <a:r>
              <a:rPr lang="es-CO" dirty="0">
                <a:solidFill>
                  <a:srgbClr val="FF0000"/>
                </a:solidFill>
              </a:rPr>
              <a:t>(</a:t>
            </a:r>
            <a:r>
              <a:rPr lang="es-CO" dirty="0" smtClean="0">
                <a:solidFill>
                  <a:srgbClr val="FF0000"/>
                </a:solidFill>
              </a:rPr>
              <a:t>Juan 3:17) </a:t>
            </a:r>
            <a:r>
              <a:rPr lang="es-CO" dirty="0" smtClean="0"/>
              <a:t>dice: </a:t>
            </a:r>
            <a:r>
              <a:rPr lang="es-CO" dirty="0"/>
              <a:t>  </a:t>
            </a:r>
            <a:r>
              <a:rPr lang="es-CO" dirty="0" smtClean="0"/>
              <a:t>«</a:t>
            </a:r>
            <a:r>
              <a:rPr lang="es-CO" b="1" i="1" dirty="0" smtClean="0">
                <a:latin typeface="Agency FB" pitchFamily="34" charset="0"/>
              </a:rPr>
              <a:t>Porque </a:t>
            </a:r>
            <a:r>
              <a:rPr lang="es-CO" b="1" i="1" dirty="0">
                <a:latin typeface="Agency FB" pitchFamily="34" charset="0"/>
              </a:rPr>
              <a:t>no envió Dios a su Hijo al mundo para condenar al mundo, sino para que el mundo sea salvo por </a:t>
            </a:r>
            <a:r>
              <a:rPr lang="es-CO" b="1" i="1" dirty="0" smtClean="0">
                <a:latin typeface="Agency FB" pitchFamily="34" charset="0"/>
              </a:rPr>
              <a:t>Él</a:t>
            </a:r>
            <a:r>
              <a:rPr lang="es-CO" dirty="0" smtClean="0"/>
              <a:t>».</a:t>
            </a:r>
          </a:p>
          <a:p>
            <a:endParaRPr lang="es-CO" dirty="0"/>
          </a:p>
          <a:p>
            <a:r>
              <a:rPr lang="es-CO" sz="3000" dirty="0" smtClean="0">
                <a:solidFill>
                  <a:srgbClr val="FF0000"/>
                </a:solidFill>
              </a:rPr>
              <a:t>Cristo </a:t>
            </a:r>
            <a:r>
              <a:rPr lang="es-CO" sz="3000" dirty="0">
                <a:solidFill>
                  <a:srgbClr val="FF0000"/>
                </a:solidFill>
              </a:rPr>
              <a:t>ofrece justificación y libertad a los que creen y aceptan las generosas estipulaciones del Evangelio, y que por la fe se dedican a vivir en amante obediencia</a:t>
            </a:r>
            <a:r>
              <a:rPr lang="es-CO" sz="3000" dirty="0"/>
              <a:t>. </a:t>
            </a:r>
          </a:p>
        </p:txBody>
      </p:sp>
    </p:spTree>
    <p:extLst>
      <p:ext uri="{BB962C8B-B14F-4D97-AF65-F5344CB8AC3E}">
        <p14:creationId xmlns:p14="http://schemas.microsoft.com/office/powerpoint/2010/main" val="136074211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a:scene3d>
            <a:camera prst="orthographicFront"/>
            <a:lightRig rig="threePt" dir="t"/>
          </a:scene3d>
          <a:sp3d>
            <a:bevelT w="139700" prst="cross"/>
          </a:sp3d>
        </p:spPr>
        <p:txBody>
          <a:bodyPr>
            <a:normAutofit fontScale="92500" lnSpcReduction="20000"/>
          </a:bodyPr>
          <a:lstStyle/>
          <a:p>
            <a:r>
              <a:rPr lang="es-CO" sz="2800" dirty="0"/>
              <a:t>Quizá haya todavía deficiencias en el carácter del creyente, pero “</a:t>
            </a:r>
            <a:r>
              <a:rPr lang="es-CO" sz="2800" b="1" i="1" dirty="0">
                <a:latin typeface="Agency FB" pitchFamily="34" charset="0"/>
              </a:rPr>
              <a:t>cuando en el corazón está el deseo de obedecer a Dios, cuando se hacen esfuerzos con ese fin, Jesús acepta esa disposición y ese esfuerzo como el mejor servicio del hombre, y </a:t>
            </a:r>
            <a:r>
              <a:rPr lang="es-CO" sz="2800" b="1" i="1" u="sng" dirty="0">
                <a:latin typeface="Agency FB" pitchFamily="34" charset="0"/>
              </a:rPr>
              <a:t>él suple la deficiencia con sus méritos divinos</a:t>
            </a:r>
            <a:r>
              <a:rPr lang="es-CO" sz="2800" dirty="0"/>
              <a:t>” </a:t>
            </a:r>
            <a:r>
              <a:rPr lang="es-CO" sz="2800" dirty="0">
                <a:solidFill>
                  <a:srgbClr val="FF0000"/>
                </a:solidFill>
              </a:rPr>
              <a:t>(</a:t>
            </a:r>
            <a:r>
              <a:rPr lang="es-CO" sz="2800" dirty="0" smtClean="0">
                <a:solidFill>
                  <a:srgbClr val="FF0000"/>
                </a:solidFill>
              </a:rPr>
              <a:t>EGW).</a:t>
            </a:r>
          </a:p>
          <a:p>
            <a:endParaRPr lang="es-CO" sz="2800" dirty="0" smtClean="0">
              <a:solidFill>
                <a:srgbClr val="FF0000"/>
              </a:solidFill>
            </a:endParaRPr>
          </a:p>
          <a:p>
            <a:r>
              <a:rPr lang="es-CO" sz="2800" dirty="0" smtClean="0">
                <a:solidFill>
                  <a:srgbClr val="FF0000"/>
                </a:solidFill>
              </a:rPr>
              <a:t>Juan </a:t>
            </a:r>
            <a:r>
              <a:rPr lang="es-CO" sz="2800" dirty="0">
                <a:solidFill>
                  <a:srgbClr val="FF0000"/>
                </a:solidFill>
              </a:rPr>
              <a:t>3:18 </a:t>
            </a:r>
            <a:r>
              <a:rPr lang="es-CO" sz="2800" dirty="0"/>
              <a:t>dice: </a:t>
            </a:r>
            <a:r>
              <a:rPr lang="es-CO" sz="2800" dirty="0" smtClean="0"/>
              <a:t>«</a:t>
            </a:r>
            <a:r>
              <a:rPr lang="es-CO" sz="2800" b="1" i="1" dirty="0" smtClean="0">
                <a:latin typeface="Agency FB" pitchFamily="34" charset="0"/>
              </a:rPr>
              <a:t>El </a:t>
            </a:r>
            <a:r>
              <a:rPr lang="es-CO" sz="2800" b="1" i="1" dirty="0">
                <a:latin typeface="Agency FB" pitchFamily="34" charset="0"/>
              </a:rPr>
              <a:t>que en Él cree, no es condenado, pero el que no cree, ya es condenado, porque no ha creído en el nombre del unigénito Hijo de </a:t>
            </a:r>
            <a:r>
              <a:rPr lang="es-CO" sz="2800" b="1" i="1" dirty="0" smtClean="0">
                <a:latin typeface="Agency FB" pitchFamily="34" charset="0"/>
              </a:rPr>
              <a:t>Dios</a:t>
            </a:r>
            <a:r>
              <a:rPr lang="es-CO" sz="2800" dirty="0" smtClean="0"/>
              <a:t>».</a:t>
            </a:r>
          </a:p>
          <a:p>
            <a:pPr marL="0" indent="0">
              <a:buNone/>
            </a:pPr>
            <a:endParaRPr lang="es-CO" sz="2800" dirty="0" smtClean="0"/>
          </a:p>
          <a:p>
            <a:pPr marL="0" indent="0">
              <a:buNone/>
            </a:pPr>
            <a:r>
              <a:rPr lang="es-CO" sz="2800" dirty="0" smtClean="0"/>
              <a:t>«</a:t>
            </a:r>
            <a:r>
              <a:rPr lang="es-CO" b="1" dirty="0" smtClean="0"/>
              <a:t>los </a:t>
            </a:r>
            <a:r>
              <a:rPr lang="es-CO" b="1" dirty="0"/>
              <a:t>que no andan conforme a la carne, sino conforme al Espíritu</a:t>
            </a:r>
            <a:r>
              <a:rPr lang="es-CO" sz="2800" dirty="0" smtClean="0"/>
              <a:t>».</a:t>
            </a:r>
          </a:p>
          <a:p>
            <a:pPr marL="400050" lvl="1" indent="0">
              <a:buNone/>
            </a:pPr>
            <a:endParaRPr lang="es-CO" sz="2400" dirty="0" smtClean="0"/>
          </a:p>
          <a:p>
            <a:pPr marL="400050" lvl="1" indent="0">
              <a:buNone/>
            </a:pPr>
            <a:r>
              <a:rPr lang="es-CO" sz="2400" dirty="0" smtClean="0">
                <a:solidFill>
                  <a:srgbClr val="FF0000"/>
                </a:solidFill>
              </a:rPr>
              <a:t>Esta </a:t>
            </a:r>
            <a:r>
              <a:rPr lang="es-CO" sz="2400" dirty="0">
                <a:solidFill>
                  <a:srgbClr val="FF0000"/>
                </a:solidFill>
              </a:rPr>
              <a:t>expresión, frecuente en el </a:t>
            </a:r>
            <a:r>
              <a:rPr lang="es-CO" sz="2400" dirty="0" smtClean="0">
                <a:solidFill>
                  <a:srgbClr val="FF0000"/>
                </a:solidFill>
              </a:rPr>
              <a:t>Nuevo Testamento, </a:t>
            </a:r>
            <a:r>
              <a:rPr lang="es-CO" sz="2400" b="1" u="sng" dirty="0">
                <a:solidFill>
                  <a:srgbClr val="FF0000"/>
                </a:solidFill>
              </a:rPr>
              <a:t>indica la estrecha relación personal que existe entre el cristiano y Cristo</a:t>
            </a:r>
            <a:r>
              <a:rPr lang="es-CO" sz="2400" dirty="0">
                <a:solidFill>
                  <a:srgbClr val="FF0000"/>
                </a:solidFill>
              </a:rPr>
              <a:t>.  Significa más que depender de él o ser nada más que su seguidor o discípulo. </a:t>
            </a:r>
            <a:r>
              <a:rPr lang="es-CO" sz="2400" b="1" u="sng" dirty="0">
                <a:solidFill>
                  <a:srgbClr val="FF0000"/>
                </a:solidFill>
              </a:rPr>
              <a:t>Implica una unión diaria y viviente con </a:t>
            </a:r>
            <a:r>
              <a:rPr lang="es-CO" sz="2400" b="1" u="sng" dirty="0" smtClean="0">
                <a:solidFill>
                  <a:srgbClr val="FF0000"/>
                </a:solidFill>
              </a:rPr>
              <a:t>Cristo</a:t>
            </a:r>
            <a:r>
              <a:rPr lang="es-CO" sz="2400" dirty="0" smtClean="0">
                <a:solidFill>
                  <a:srgbClr val="FF0000"/>
                </a:solidFill>
              </a:rPr>
              <a:t>. </a:t>
            </a:r>
            <a:r>
              <a:rPr lang="es-CO" sz="2400" dirty="0">
                <a:solidFill>
                  <a:srgbClr val="FF0000"/>
                </a:solidFill>
              </a:rPr>
              <a:t/>
            </a:r>
            <a:br>
              <a:rPr lang="es-CO" sz="2400" dirty="0">
                <a:solidFill>
                  <a:srgbClr val="FF0000"/>
                </a:solidFill>
              </a:rPr>
            </a:br>
            <a:endParaRPr lang="es-CO" sz="2400" dirty="0">
              <a:solidFill>
                <a:srgbClr val="FF0000"/>
              </a:solidFill>
            </a:endParaRPr>
          </a:p>
          <a:p>
            <a:endParaRPr lang="es-CO" dirty="0"/>
          </a:p>
          <a:p>
            <a:endParaRPr lang="es-CO" dirty="0"/>
          </a:p>
        </p:txBody>
      </p:sp>
    </p:spTree>
    <p:extLst>
      <p:ext uri="{BB962C8B-B14F-4D97-AF65-F5344CB8AC3E}">
        <p14:creationId xmlns:p14="http://schemas.microsoft.com/office/powerpoint/2010/main" val="136942241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435280" cy="6408712"/>
          </a:xfrm>
          <a:solidFill>
            <a:schemeClr val="bg1"/>
          </a:solidFill>
          <a:scene3d>
            <a:camera prst="orthographicFront"/>
            <a:lightRig rig="threePt" dir="t"/>
          </a:scene3d>
          <a:sp3d>
            <a:bevelT w="139700" prst="cross"/>
          </a:sp3d>
        </p:spPr>
        <p:txBody>
          <a:bodyPr>
            <a:normAutofit fontScale="77500" lnSpcReduction="20000"/>
          </a:bodyPr>
          <a:lstStyle/>
          <a:p>
            <a:pPr marL="400050" lvl="1" indent="0">
              <a:buNone/>
            </a:pPr>
            <a:r>
              <a:rPr lang="es-CO" sz="3100" dirty="0" smtClean="0"/>
              <a:t>Juan </a:t>
            </a:r>
            <a:r>
              <a:rPr lang="es-CO" sz="3100" dirty="0"/>
              <a:t>describe esta unión </a:t>
            </a:r>
            <a:r>
              <a:rPr lang="es-CO" sz="3100" dirty="0" smtClean="0"/>
              <a:t>personal con Cristo, en el año 95, como si él mismo lo hubiera </a:t>
            </a:r>
            <a:r>
              <a:rPr lang="es-CO" sz="3100" dirty="0"/>
              <a:t>experimentado diciendo</a:t>
            </a:r>
            <a:r>
              <a:rPr lang="es-CO" sz="3100" dirty="0" smtClean="0"/>
              <a:t>: «</a:t>
            </a:r>
            <a:r>
              <a:rPr lang="es-CO" sz="3100" b="1" i="1" dirty="0" smtClean="0">
                <a:latin typeface="Agency FB" pitchFamily="34" charset="0"/>
              </a:rPr>
              <a:t>Pero </a:t>
            </a:r>
            <a:r>
              <a:rPr lang="es-CO" sz="3100" b="1" i="1" dirty="0">
                <a:latin typeface="Agency FB" pitchFamily="34" charset="0"/>
              </a:rPr>
              <a:t>el que guarda su palabra, verdaderamente el amor de Dios se ha perfeccionado en él; por esto sabemos que estamos en </a:t>
            </a:r>
            <a:r>
              <a:rPr lang="es-CO" sz="3100" b="1" i="1" dirty="0" smtClean="0">
                <a:latin typeface="Agency FB" pitchFamily="34" charset="0"/>
              </a:rPr>
              <a:t>Él. 6 El </a:t>
            </a:r>
            <a:r>
              <a:rPr lang="es-CO" sz="3100" b="1" i="1" dirty="0">
                <a:latin typeface="Agency FB" pitchFamily="34" charset="0"/>
              </a:rPr>
              <a:t>que dice que </a:t>
            </a:r>
            <a:r>
              <a:rPr lang="es-CO" sz="3100" b="1" i="1" u="sng" dirty="0">
                <a:latin typeface="Agency FB" pitchFamily="34" charset="0"/>
              </a:rPr>
              <a:t>permanece en Él</a:t>
            </a:r>
            <a:r>
              <a:rPr lang="es-CO" sz="3100" b="1" i="1" dirty="0" smtClean="0">
                <a:latin typeface="Agency FB" pitchFamily="34" charset="0"/>
              </a:rPr>
              <a:t>, (está en Él) </a:t>
            </a:r>
            <a:r>
              <a:rPr lang="es-CO" sz="3100" b="1" i="1" dirty="0">
                <a:latin typeface="Agency FB" pitchFamily="34" charset="0"/>
              </a:rPr>
              <a:t>debe andar como Él </a:t>
            </a:r>
            <a:r>
              <a:rPr lang="es-CO" sz="3100" b="1" i="1" dirty="0" smtClean="0">
                <a:latin typeface="Agency FB" pitchFamily="34" charset="0"/>
              </a:rPr>
              <a:t>anduvo</a:t>
            </a:r>
            <a:r>
              <a:rPr lang="es-CO" sz="3100" dirty="0" smtClean="0"/>
              <a:t>». </a:t>
            </a:r>
            <a:r>
              <a:rPr lang="es-CO" sz="3100" dirty="0" smtClean="0">
                <a:solidFill>
                  <a:srgbClr val="FF0000"/>
                </a:solidFill>
              </a:rPr>
              <a:t>(1 Juan 2.5,6).</a:t>
            </a:r>
            <a:endParaRPr lang="es-CO" sz="3100" dirty="0">
              <a:solidFill>
                <a:srgbClr val="FF0000"/>
              </a:solidFill>
            </a:endParaRPr>
          </a:p>
          <a:p>
            <a:pPr marL="0" indent="0">
              <a:buNone/>
            </a:pPr>
            <a:endParaRPr lang="es-CO" sz="3600" dirty="0" smtClean="0"/>
          </a:p>
          <a:p>
            <a:pPr marL="400050" lvl="1" indent="0">
              <a:buNone/>
            </a:pPr>
            <a:r>
              <a:rPr lang="es-CO" sz="3100" dirty="0" smtClean="0"/>
              <a:t>Pedro cuando escribe en el año 66, también lo había experimentado, «estar en Cristo» </a:t>
            </a:r>
            <a:r>
              <a:rPr lang="es-CO" sz="3100" dirty="0" smtClean="0">
                <a:solidFill>
                  <a:srgbClr val="FF0000"/>
                </a:solidFill>
              </a:rPr>
              <a:t>(1Pe. 3:16</a:t>
            </a:r>
            <a:r>
              <a:rPr lang="es-CO" sz="3100" dirty="0">
                <a:solidFill>
                  <a:srgbClr val="FF0000"/>
                </a:solidFill>
              </a:rPr>
              <a:t>). </a:t>
            </a:r>
            <a:r>
              <a:rPr lang="es-CO" sz="3100" dirty="0" smtClean="0"/>
              <a:t>«</a:t>
            </a:r>
            <a:r>
              <a:rPr lang="es-CO" sz="3100" b="1" i="1" dirty="0" smtClean="0">
                <a:latin typeface="Agency FB" pitchFamily="34" charset="0"/>
              </a:rPr>
              <a:t>teniendo </a:t>
            </a:r>
            <a:r>
              <a:rPr lang="es-CO" sz="3100" b="1" i="1" dirty="0">
                <a:latin typeface="Agency FB" pitchFamily="34" charset="0"/>
              </a:rPr>
              <a:t>buena conciencia, para que en lo que murmuran de vosotros como de malhechores, sean avergonzados los que calumnian vuestra buena conducta en </a:t>
            </a:r>
            <a:r>
              <a:rPr lang="es-CO" sz="3100" b="1" i="1" dirty="0" smtClean="0">
                <a:latin typeface="Agency FB" pitchFamily="34" charset="0"/>
              </a:rPr>
              <a:t>Cristo</a:t>
            </a:r>
            <a:r>
              <a:rPr lang="es-CO" sz="3100" dirty="0" smtClean="0"/>
              <a:t>». </a:t>
            </a:r>
          </a:p>
          <a:p>
            <a:pPr marL="0" indent="0">
              <a:buNone/>
            </a:pPr>
            <a:endParaRPr lang="es-CO" sz="3600" dirty="0"/>
          </a:p>
          <a:p>
            <a:pPr marL="0" indent="0">
              <a:buNone/>
            </a:pPr>
            <a:r>
              <a:rPr lang="es-CO" dirty="0" smtClean="0"/>
              <a:t>Pablo en su carta a los Romanos. Cuando </a:t>
            </a:r>
            <a:r>
              <a:rPr lang="es-CO" dirty="0"/>
              <a:t>habla de </a:t>
            </a:r>
            <a:r>
              <a:rPr lang="es-CO" dirty="0" smtClean="0"/>
              <a:t> que «</a:t>
            </a:r>
            <a:r>
              <a:rPr lang="es-CO" b="1" dirty="0" smtClean="0">
                <a:latin typeface="Agency FB" pitchFamily="34" charset="0"/>
              </a:rPr>
              <a:t>Ahora</a:t>
            </a:r>
            <a:r>
              <a:rPr lang="es-CO" b="1" dirty="0">
                <a:latin typeface="Agency FB" pitchFamily="34" charset="0"/>
              </a:rPr>
              <a:t>, pues, ninguna condenación [hay] para los que están en Cristo Jesús, los que no andan conforme a la carne, sino conforme al </a:t>
            </a:r>
            <a:r>
              <a:rPr lang="es-CO" b="1" dirty="0" smtClean="0">
                <a:latin typeface="Agency FB" pitchFamily="34" charset="0"/>
              </a:rPr>
              <a:t>Espíritu</a:t>
            </a:r>
            <a:r>
              <a:rPr lang="es-CO" dirty="0" smtClean="0"/>
              <a:t>». La </a:t>
            </a:r>
            <a:r>
              <a:rPr lang="es-CO" dirty="0"/>
              <a:t>aplica </a:t>
            </a:r>
            <a:r>
              <a:rPr lang="es-CO" dirty="0" smtClean="0"/>
              <a:t>colectivamente a iglesias, </a:t>
            </a:r>
            <a:r>
              <a:rPr lang="es-CO" dirty="0"/>
              <a:t>y también a </a:t>
            </a:r>
            <a:r>
              <a:rPr lang="es-CO" dirty="0" smtClean="0"/>
              <a:t>individuos. Jesús </a:t>
            </a:r>
            <a:r>
              <a:rPr lang="es-CO" dirty="0"/>
              <a:t>enaltece la intimidad de esta unión mediante su parábola de la Vid y los pámpanos </a:t>
            </a:r>
            <a:r>
              <a:rPr lang="es-CO" dirty="0" smtClean="0"/>
              <a:t>en </a:t>
            </a:r>
            <a:r>
              <a:rPr lang="es-CO" dirty="0" smtClean="0">
                <a:solidFill>
                  <a:srgbClr val="FF0000"/>
                </a:solidFill>
              </a:rPr>
              <a:t>(Juan 15:1-7). </a:t>
            </a:r>
            <a:r>
              <a:rPr lang="es-CO" dirty="0" smtClean="0"/>
              <a:t>Lea esta cita.</a:t>
            </a:r>
            <a:endParaRPr lang="es-CO" dirty="0"/>
          </a:p>
        </p:txBody>
      </p:sp>
    </p:spTree>
    <p:extLst>
      <p:ext uri="{BB962C8B-B14F-4D97-AF65-F5344CB8AC3E}">
        <p14:creationId xmlns:p14="http://schemas.microsoft.com/office/powerpoint/2010/main" val="271686233"/>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bg1"/>
          </a:solidFill>
          <a:scene3d>
            <a:camera prst="orthographicFront"/>
            <a:lightRig rig="threePt" dir="t"/>
          </a:scene3d>
          <a:sp3d>
            <a:bevelT w="139700" prst="cross"/>
          </a:sp3d>
        </p:spPr>
        <p:txBody>
          <a:bodyPr>
            <a:normAutofit lnSpcReduction="10000"/>
          </a:bodyPr>
          <a:lstStyle/>
          <a:p>
            <a:r>
              <a:rPr lang="es-CO" sz="3000" dirty="0"/>
              <a:t>Si una persona no experimenta esta unión transformadora con Cristo, </a:t>
            </a:r>
            <a:r>
              <a:rPr lang="es-CO" sz="3000" u="sng" dirty="0"/>
              <a:t>no puede pensar que está libre de condenación.</a:t>
            </a:r>
            <a:r>
              <a:rPr lang="es-CO" sz="3000" dirty="0"/>
              <a:t> </a:t>
            </a:r>
            <a:endParaRPr lang="es-CO" sz="3000" dirty="0" smtClean="0"/>
          </a:p>
          <a:p>
            <a:endParaRPr lang="es-CO" sz="3000" dirty="0" smtClean="0"/>
          </a:p>
          <a:p>
            <a:r>
              <a:rPr lang="es-CO" sz="3000" dirty="0" smtClean="0"/>
              <a:t>La </a:t>
            </a:r>
            <a:r>
              <a:rPr lang="es-CO" sz="3000" dirty="0"/>
              <a:t>fe salvadora que proporciona reconciliación y justificación </a:t>
            </a:r>
            <a:r>
              <a:rPr lang="es-CO" sz="3000" dirty="0" smtClean="0"/>
              <a:t>implica </a:t>
            </a:r>
            <a:r>
              <a:rPr lang="es-CO" sz="3000" dirty="0"/>
              <a:t>una experiencia de la cual Pablo habla como estar “en Cristo</a:t>
            </a:r>
            <a:r>
              <a:rPr lang="es-CO" sz="3000" dirty="0" smtClean="0"/>
              <a:t>”. </a:t>
            </a:r>
            <a:endParaRPr lang="es-CO" sz="3000" dirty="0"/>
          </a:p>
          <a:p>
            <a:pPr marL="0" indent="0">
              <a:buNone/>
            </a:pPr>
            <a:endParaRPr lang="es-CO" dirty="0" smtClean="0"/>
          </a:p>
          <a:p>
            <a:pPr marL="0" indent="0">
              <a:buNone/>
            </a:pPr>
            <a:r>
              <a:rPr lang="es-CO" dirty="0" smtClean="0"/>
              <a:t>Recuerda esto: «</a:t>
            </a:r>
            <a:r>
              <a:rPr lang="es-CO" sz="3000" b="1" i="1" dirty="0" smtClean="0"/>
              <a:t>Los </a:t>
            </a:r>
            <a:r>
              <a:rPr lang="es-CO" sz="3000" b="1" i="1" dirty="0"/>
              <a:t>que </a:t>
            </a:r>
            <a:r>
              <a:rPr lang="es-CO" sz="3000" b="1" i="1" dirty="0" smtClean="0"/>
              <a:t>andan </a:t>
            </a:r>
            <a:r>
              <a:rPr lang="es-CO" sz="3000" b="1" i="1" u="sng" dirty="0" smtClean="0"/>
              <a:t>conforme </a:t>
            </a:r>
            <a:r>
              <a:rPr lang="es-CO" sz="3000" b="1" i="1" u="sng" dirty="0"/>
              <a:t>al </a:t>
            </a:r>
            <a:r>
              <a:rPr lang="es-CO" sz="3000" b="1" i="1" u="sng" dirty="0" smtClean="0"/>
              <a:t>Espíritu</a:t>
            </a:r>
            <a:r>
              <a:rPr lang="es-CO" dirty="0"/>
              <a:t>» </a:t>
            </a:r>
            <a:r>
              <a:rPr lang="es-CO" dirty="0" smtClean="0"/>
              <a:t> </a:t>
            </a:r>
            <a:r>
              <a:rPr lang="es-CO" dirty="0" smtClean="0">
                <a:solidFill>
                  <a:srgbClr val="FF0000"/>
                </a:solidFill>
              </a:rPr>
              <a:t>indica </a:t>
            </a:r>
            <a:r>
              <a:rPr lang="es-CO" dirty="0">
                <a:solidFill>
                  <a:srgbClr val="FF0000"/>
                </a:solidFill>
              </a:rPr>
              <a:t>la estrecha relación personal que existe entre el cristiano y </a:t>
            </a:r>
            <a:r>
              <a:rPr lang="es-CO" dirty="0" smtClean="0">
                <a:solidFill>
                  <a:srgbClr val="FF0000"/>
                </a:solidFill>
              </a:rPr>
              <a:t>Cristo. </a:t>
            </a:r>
            <a:r>
              <a:rPr lang="es-CO" dirty="0">
                <a:solidFill>
                  <a:srgbClr val="FF0000"/>
                </a:solidFill>
              </a:rPr>
              <a:t>Implica una unión diaria y viviente con Cristo</a:t>
            </a:r>
          </a:p>
          <a:p>
            <a:endParaRPr lang="es-CO" dirty="0"/>
          </a:p>
        </p:txBody>
      </p:sp>
    </p:spTree>
    <p:extLst>
      <p:ext uri="{BB962C8B-B14F-4D97-AF65-F5344CB8AC3E}">
        <p14:creationId xmlns:p14="http://schemas.microsoft.com/office/powerpoint/2010/main" val="2751040179"/>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b="1" u="sng" dirty="0" smtClean="0"/>
              <a:t>Verso 2</a:t>
            </a:r>
            <a:r>
              <a:rPr lang="es-CO" sz="2800" b="1" dirty="0" smtClean="0"/>
              <a:t>: «Porque </a:t>
            </a:r>
            <a:r>
              <a:rPr lang="es-CO" sz="2800" b="1" dirty="0"/>
              <a:t>la ley del Espíritu de vida en Cristo Jesús me ha librado de la ley del pecado y de la </a:t>
            </a:r>
            <a:r>
              <a:rPr lang="es-CO" sz="2800" b="1" dirty="0" smtClean="0"/>
              <a:t>muerte»</a:t>
            </a:r>
            <a:endParaRPr lang="es-CO" sz="2800" b="1" dirty="0"/>
          </a:p>
        </p:txBody>
      </p:sp>
      <p:sp>
        <p:nvSpPr>
          <p:cNvPr id="3" name="2 Marcador de contenido"/>
          <p:cNvSpPr>
            <a:spLocks noGrp="1"/>
          </p:cNvSpPr>
          <p:nvPr>
            <p:ph idx="1"/>
          </p:nvPr>
        </p:nvSpPr>
        <p:spPr>
          <a:xfrm>
            <a:off x="457200" y="1600200"/>
            <a:ext cx="8229600" cy="4997152"/>
          </a:xfrm>
          <a:solidFill>
            <a:schemeClr val="bg1"/>
          </a:solidFill>
          <a:scene3d>
            <a:camera prst="orthographicFront"/>
            <a:lightRig rig="threePt" dir="t"/>
          </a:scene3d>
          <a:sp3d>
            <a:bevelT w="139700" prst="cross"/>
          </a:sp3d>
        </p:spPr>
        <p:txBody>
          <a:bodyPr>
            <a:normAutofit fontScale="85000" lnSpcReduction="20000"/>
          </a:bodyPr>
          <a:lstStyle/>
          <a:p>
            <a:r>
              <a:rPr lang="es-CO" b="1" dirty="0" smtClean="0"/>
              <a:t>«Espíritu </a:t>
            </a:r>
            <a:r>
              <a:rPr lang="es-CO" b="1" dirty="0"/>
              <a:t>de </a:t>
            </a:r>
            <a:r>
              <a:rPr lang="es-CO" b="1" dirty="0" smtClean="0"/>
              <a:t>vida en Cristo Jesús». </a:t>
            </a:r>
            <a:r>
              <a:rPr lang="es-CO" dirty="0" smtClean="0"/>
              <a:t>Es </a:t>
            </a:r>
            <a:r>
              <a:rPr lang="es-CO" dirty="0"/>
              <a:t>llamado así porque ejerce un poder </a:t>
            </a:r>
            <a:r>
              <a:rPr lang="es-CO" u="sng" dirty="0"/>
              <a:t>vivificante</a:t>
            </a:r>
            <a:r>
              <a:rPr lang="es-CO" dirty="0"/>
              <a:t> </a:t>
            </a:r>
            <a:r>
              <a:rPr lang="es-CO" dirty="0" smtClean="0"/>
              <a:t>según lo dice Pablo en </a:t>
            </a:r>
            <a:r>
              <a:rPr lang="es-CO" dirty="0" smtClean="0">
                <a:solidFill>
                  <a:srgbClr val="FF0000"/>
                </a:solidFill>
              </a:rPr>
              <a:t>(Rom. 8:11</a:t>
            </a:r>
            <a:r>
              <a:rPr lang="es-CO" dirty="0">
                <a:solidFill>
                  <a:srgbClr val="FF0000"/>
                </a:solidFill>
              </a:rPr>
              <a:t>)</a:t>
            </a:r>
            <a:r>
              <a:rPr lang="es-CO" dirty="0"/>
              <a:t>: </a:t>
            </a:r>
            <a:r>
              <a:rPr lang="es-CO" dirty="0" smtClean="0"/>
              <a:t> «</a:t>
            </a:r>
            <a:r>
              <a:rPr lang="es-CO" b="1" i="1" dirty="0" smtClean="0">
                <a:latin typeface="Agency FB" pitchFamily="34" charset="0"/>
              </a:rPr>
              <a:t>Y </a:t>
            </a:r>
            <a:r>
              <a:rPr lang="es-CO" b="1" i="1" dirty="0">
                <a:latin typeface="Agency FB" pitchFamily="34" charset="0"/>
              </a:rPr>
              <a:t>si el Espíritu de aquel que resucitó a Jesús de entre los muertos mora en vosotros, el que resucitó a Cristo de entre los muertos también dará vida a vuestros cuerpos mortales mediante su Espíritu que mora en </a:t>
            </a:r>
            <a:r>
              <a:rPr lang="es-CO" b="1" i="1" dirty="0" smtClean="0">
                <a:latin typeface="Agency FB" pitchFamily="34" charset="0"/>
              </a:rPr>
              <a:t>vosotros».</a:t>
            </a:r>
          </a:p>
          <a:p>
            <a:pPr lvl="1"/>
            <a:endParaRPr lang="es-CO" dirty="0" smtClean="0"/>
          </a:p>
          <a:p>
            <a:pPr lvl="1"/>
            <a:r>
              <a:rPr lang="es-CO" dirty="0" smtClean="0"/>
              <a:t>La </a:t>
            </a:r>
            <a:r>
              <a:rPr lang="es-CO" dirty="0"/>
              <a:t>ley del Espíritu de vida es el poder vivificante del Espíritu Santo que rige como una ley en la vida. Las palabras “de vida” expresan </a:t>
            </a:r>
            <a:r>
              <a:rPr lang="es-CO" dirty="0" smtClean="0"/>
              <a:t>el </a:t>
            </a:r>
            <a:r>
              <a:rPr lang="es-CO" dirty="0"/>
              <a:t>efecto causado como en el caso de “justificación de vida</a:t>
            </a:r>
            <a:r>
              <a:rPr lang="es-CO" dirty="0" smtClean="0"/>
              <a:t>”. </a:t>
            </a:r>
            <a:r>
              <a:rPr lang="es-CO" dirty="0" smtClean="0">
                <a:solidFill>
                  <a:srgbClr val="FF0000"/>
                </a:solidFill>
              </a:rPr>
              <a:t>(Ver Rom.5:18</a:t>
            </a:r>
            <a:r>
              <a:rPr lang="es-CO" dirty="0">
                <a:solidFill>
                  <a:srgbClr val="FF0000"/>
                </a:solidFill>
              </a:rPr>
              <a:t>) </a:t>
            </a:r>
            <a:r>
              <a:rPr lang="es-CO" dirty="0"/>
              <a:t>y “el pan de vida</a:t>
            </a:r>
            <a:r>
              <a:rPr lang="es-CO" dirty="0" smtClean="0"/>
              <a:t>”. </a:t>
            </a:r>
            <a:r>
              <a:rPr lang="es-CO" dirty="0" smtClean="0">
                <a:solidFill>
                  <a:srgbClr val="FF0000"/>
                </a:solidFill>
              </a:rPr>
              <a:t>(Ver Juan 6:35</a:t>
            </a:r>
            <a:r>
              <a:rPr lang="es-CO" dirty="0">
                <a:solidFill>
                  <a:srgbClr val="FF0000"/>
                </a:solidFill>
              </a:rPr>
              <a:t>). </a:t>
            </a:r>
            <a:endParaRPr lang="es-CO" dirty="0" smtClean="0">
              <a:solidFill>
                <a:srgbClr val="FF0000"/>
              </a:solidFill>
            </a:endParaRPr>
          </a:p>
          <a:p>
            <a:pPr lvl="1"/>
            <a:endParaRPr lang="es-CO" dirty="0">
              <a:solidFill>
                <a:srgbClr val="FF0000"/>
              </a:solidFill>
            </a:endParaRPr>
          </a:p>
          <a:p>
            <a:pPr lvl="1"/>
            <a:r>
              <a:rPr lang="es-CO" dirty="0" smtClean="0"/>
              <a:t>El </a:t>
            </a:r>
            <a:r>
              <a:rPr lang="es-CO" dirty="0"/>
              <a:t>Espíritu trae vida y libertad, en contraste con la ley del pecado que sólo produce muerte y </a:t>
            </a:r>
            <a:r>
              <a:rPr lang="es-CO" dirty="0" smtClean="0"/>
              <a:t>condenación.</a:t>
            </a:r>
            <a:endParaRPr lang="es-CO" dirty="0"/>
          </a:p>
        </p:txBody>
      </p:sp>
    </p:spTree>
    <p:extLst>
      <p:ext uri="{BB962C8B-B14F-4D97-AF65-F5344CB8AC3E}">
        <p14:creationId xmlns:p14="http://schemas.microsoft.com/office/powerpoint/2010/main" val="1439304057"/>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008112"/>
          </a:xfrm>
          <a:solidFill>
            <a:schemeClr val="accent4">
              <a:lumMod val="20000"/>
              <a:lumOff val="80000"/>
            </a:schemeClr>
          </a:solidFill>
          <a:scene3d>
            <a:camera prst="orthographicFront"/>
            <a:lightRig rig="threePt" dir="t"/>
          </a:scene3d>
          <a:sp3d>
            <a:bevelT w="165100" prst="coolSlant"/>
          </a:sp3d>
        </p:spPr>
        <p:txBody>
          <a:bodyPr>
            <a:normAutofit lnSpcReduction="10000"/>
          </a:bodyPr>
          <a:lstStyle/>
          <a:p>
            <a:pPr marL="0" indent="0">
              <a:buNone/>
            </a:pPr>
            <a:r>
              <a:rPr lang="es-CO" dirty="0" smtClean="0"/>
              <a:t>«</a:t>
            </a:r>
            <a:r>
              <a:rPr lang="es-CO" b="1" dirty="0" smtClean="0"/>
              <a:t>Porque </a:t>
            </a:r>
            <a:r>
              <a:rPr lang="es-CO" b="1" dirty="0"/>
              <a:t>la ley del Espíritu de vida en Cristo </a:t>
            </a:r>
            <a:r>
              <a:rPr lang="es-CO" b="1" dirty="0" smtClean="0"/>
              <a:t>Jesús</a:t>
            </a:r>
            <a:r>
              <a:rPr lang="es-CO" dirty="0" smtClean="0"/>
              <a:t>». </a:t>
            </a:r>
            <a:endParaRPr lang="es-CO" dirty="0"/>
          </a:p>
        </p:txBody>
      </p:sp>
      <p:sp>
        <p:nvSpPr>
          <p:cNvPr id="4" name="3 Rectángulo"/>
          <p:cNvSpPr/>
          <p:nvPr/>
        </p:nvSpPr>
        <p:spPr>
          <a:xfrm>
            <a:off x="683568" y="2132856"/>
            <a:ext cx="4572000" cy="1569660"/>
          </a:xfrm>
          <a:prstGeom prst="rect">
            <a:avLst/>
          </a:prstGeom>
        </p:spPr>
        <p:txBody>
          <a:bodyPr>
            <a:spAutoFit/>
          </a:bodyPr>
          <a:lstStyle/>
          <a:p>
            <a:r>
              <a:rPr lang="es-CO" sz="2400" dirty="0"/>
              <a:t>Pablo realza el hecho de que el Espíritu ejerce su poder vivificante mediante la unión con Cristo. </a:t>
            </a:r>
            <a:endParaRPr lang="es-CO" sz="2400" dirty="0" smtClean="0"/>
          </a:p>
          <a:p>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5568" y="1844386"/>
            <a:ext cx="3451398" cy="22326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134966" y="4437112"/>
            <a:ext cx="4572000" cy="1938992"/>
          </a:xfrm>
          <a:prstGeom prst="rect">
            <a:avLst/>
          </a:prstGeom>
          <a:solidFill>
            <a:schemeClr val="accent4">
              <a:lumMod val="20000"/>
              <a:lumOff val="80000"/>
            </a:schemeClr>
          </a:solidFill>
          <a:scene3d>
            <a:camera prst="orthographicFront"/>
            <a:lightRig rig="threePt" dir="t"/>
          </a:scene3d>
          <a:sp3d>
            <a:bevelT w="165100" prst="coolSlant"/>
          </a:sp3d>
        </p:spPr>
        <p:txBody>
          <a:bodyPr>
            <a:spAutoFit/>
          </a:bodyPr>
          <a:lstStyle/>
          <a:p>
            <a:r>
              <a:rPr lang="es-CO" sz="2400" dirty="0"/>
              <a:t>En la experiencia de una estrecha comunión y unión con Cristo, el creyente recibe este poder para vencer en la lucha contra el pecado.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933056"/>
            <a:ext cx="3779912" cy="2483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0545391"/>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bg1"/>
          </a:solidFill>
          <a:scene3d>
            <a:camera prst="orthographicFront"/>
            <a:lightRig rig="threePt" dir="t"/>
          </a:scene3d>
          <a:sp3d>
            <a:bevelT w="139700" prst="cross"/>
          </a:sp3d>
        </p:spPr>
        <p:txBody>
          <a:bodyPr>
            <a:normAutofit fontScale="77500" lnSpcReduction="20000"/>
          </a:bodyPr>
          <a:lstStyle/>
          <a:p>
            <a:pPr marL="0" indent="0">
              <a:buNone/>
            </a:pPr>
            <a:r>
              <a:rPr lang="es-CO" sz="4100" b="1" dirty="0" smtClean="0"/>
              <a:t>«Me </a:t>
            </a:r>
            <a:r>
              <a:rPr lang="es-CO" sz="4100" b="1" dirty="0"/>
              <a:t>ha </a:t>
            </a:r>
            <a:r>
              <a:rPr lang="es-CO" sz="4100" b="1" dirty="0" smtClean="0"/>
              <a:t>librado de </a:t>
            </a:r>
            <a:r>
              <a:rPr lang="es-CO" sz="4100" b="1" dirty="0"/>
              <a:t>la ley del pecado y de la </a:t>
            </a:r>
            <a:r>
              <a:rPr lang="es-CO" sz="4100" b="1" dirty="0" smtClean="0"/>
              <a:t>muerte»</a:t>
            </a:r>
            <a:endParaRPr lang="es-CO" sz="4100" b="1" dirty="0"/>
          </a:p>
          <a:p>
            <a:pPr marL="400050" lvl="1" indent="0">
              <a:buNone/>
            </a:pPr>
            <a:endParaRPr lang="es-CO" dirty="0" smtClean="0"/>
          </a:p>
          <a:p>
            <a:pPr marL="400050" lvl="1" indent="0">
              <a:buNone/>
            </a:pPr>
            <a:r>
              <a:rPr lang="es-CO" dirty="0" smtClean="0"/>
              <a:t>Sin </a:t>
            </a:r>
            <a:r>
              <a:rPr lang="es-CO" dirty="0"/>
              <a:t>duda Pablo se refiere retrospectivamente a lo que experimentó cuando renació y fue bautizado, cuando comenzó a caminar “en vida nueva</a:t>
            </a:r>
            <a:r>
              <a:rPr lang="es-CO" dirty="0" smtClean="0"/>
              <a:t>”. En Rom.6:4, dice</a:t>
            </a:r>
            <a:r>
              <a:rPr lang="es-CO" dirty="0"/>
              <a:t>: </a:t>
            </a:r>
            <a:r>
              <a:rPr lang="es-CO" dirty="0" smtClean="0"/>
              <a:t>«</a:t>
            </a:r>
            <a:r>
              <a:rPr lang="es-CO" b="1" i="1" dirty="0" smtClean="0">
                <a:latin typeface="Agency FB" pitchFamily="34" charset="0"/>
              </a:rPr>
              <a:t>Pues</a:t>
            </a:r>
            <a:r>
              <a:rPr lang="es-CO" b="1" i="1" dirty="0">
                <a:latin typeface="Agency FB" pitchFamily="34" charset="0"/>
              </a:rPr>
              <a:t>, por el bautismo fuimos sepultados juntamente con él en la muerte, para que así como Cristo fue resucitado de entre los muertos por la gloria del Padre, así también nosotros andemos en novedad de </a:t>
            </a:r>
            <a:r>
              <a:rPr lang="es-CO" b="1" i="1" dirty="0" smtClean="0">
                <a:latin typeface="Agency FB" pitchFamily="34" charset="0"/>
              </a:rPr>
              <a:t>vida»</a:t>
            </a:r>
            <a:r>
              <a:rPr lang="es-CO" dirty="0" smtClean="0"/>
              <a:t>. </a:t>
            </a:r>
            <a:r>
              <a:rPr lang="es-CO" dirty="0"/>
              <a:t>Y</a:t>
            </a:r>
            <a:r>
              <a:rPr lang="es-CO" dirty="0" smtClean="0"/>
              <a:t> </a:t>
            </a:r>
            <a:r>
              <a:rPr lang="es-CO" dirty="0"/>
              <a:t>a servir “bajo el régimen nuevo del Espíritu” </a:t>
            </a:r>
            <a:r>
              <a:rPr lang="es-CO" dirty="0">
                <a:solidFill>
                  <a:srgbClr val="FF0000"/>
                </a:solidFill>
              </a:rPr>
              <a:t>(</a:t>
            </a:r>
            <a:r>
              <a:rPr lang="es-CO" dirty="0" smtClean="0">
                <a:solidFill>
                  <a:srgbClr val="FF0000"/>
                </a:solidFill>
              </a:rPr>
              <a:t>Rom.7:6</a:t>
            </a:r>
            <a:r>
              <a:rPr lang="es-CO" dirty="0">
                <a:solidFill>
                  <a:srgbClr val="FF0000"/>
                </a:solidFill>
              </a:rPr>
              <a:t>). </a:t>
            </a:r>
          </a:p>
          <a:p>
            <a:pPr marL="0" indent="0">
              <a:buNone/>
            </a:pPr>
            <a:endParaRPr lang="es-CO" dirty="0" smtClean="0"/>
          </a:p>
          <a:p>
            <a:pPr marL="0" indent="0">
              <a:buNone/>
            </a:pPr>
            <a:r>
              <a:rPr lang="es-CO" dirty="0" smtClean="0"/>
              <a:t>El </a:t>
            </a:r>
            <a:r>
              <a:rPr lang="es-CO" dirty="0"/>
              <a:t>pecado ha dejado de ser la influencia predominante que rige su vida. El Espíritu de vida que mora internamente le inspira obediencia y le da poder para hacer “morir las obras de la carne” </a:t>
            </a:r>
            <a:r>
              <a:rPr lang="es-CO" dirty="0">
                <a:solidFill>
                  <a:srgbClr val="FF0000"/>
                </a:solidFill>
              </a:rPr>
              <a:t>(</a:t>
            </a:r>
            <a:r>
              <a:rPr lang="es-CO" dirty="0" smtClean="0">
                <a:solidFill>
                  <a:srgbClr val="FF0000"/>
                </a:solidFill>
              </a:rPr>
              <a:t>Rom.8:13</a:t>
            </a:r>
            <a:r>
              <a:rPr lang="es-CO" dirty="0">
                <a:solidFill>
                  <a:srgbClr val="FF0000"/>
                </a:solidFill>
              </a:rPr>
              <a:t>). </a:t>
            </a:r>
            <a:r>
              <a:rPr lang="es-CO" b="1" dirty="0">
                <a:solidFill>
                  <a:srgbClr val="0070C0"/>
                </a:solidFill>
              </a:rPr>
              <a:t>De modo que la ley del Espíritu de vida obra directamente en los miembros contra la ley del pecado y de la muerte, dando fuerza al creyente para vencer la influencia destructora del pecado, liberándolo así de la esclavitud y de la condenación del pecado</a:t>
            </a:r>
            <a:r>
              <a:rPr lang="es-CO" dirty="0" smtClean="0"/>
              <a:t>. Amen. </a:t>
            </a:r>
            <a:endParaRPr lang="es-CO" dirty="0"/>
          </a:p>
          <a:p>
            <a:endParaRPr lang="es-CO" dirty="0"/>
          </a:p>
        </p:txBody>
      </p:sp>
    </p:spTree>
    <p:extLst>
      <p:ext uri="{BB962C8B-B14F-4D97-AF65-F5344CB8AC3E}">
        <p14:creationId xmlns:p14="http://schemas.microsoft.com/office/powerpoint/2010/main" val="413516504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p:spPr>
        <p:txBody>
          <a:bodyPr>
            <a:normAutofit fontScale="90000"/>
          </a:bodyPr>
          <a:lstStyle/>
          <a:p>
            <a:r>
              <a:rPr lang="es-CO" sz="2700" u="sng" dirty="0" smtClean="0"/>
              <a:t>Verso 3</a:t>
            </a:r>
            <a:r>
              <a:rPr lang="es-CO" sz="2700" dirty="0" smtClean="0"/>
              <a:t>: «</a:t>
            </a:r>
            <a:r>
              <a:rPr lang="es-CO" sz="3100" b="1" i="1" dirty="0" smtClean="0">
                <a:latin typeface="Agency FB" pitchFamily="34" charset="0"/>
              </a:rPr>
              <a:t>Porque </a:t>
            </a:r>
            <a:r>
              <a:rPr lang="es-CO" sz="3100" b="1" i="1" dirty="0">
                <a:latin typeface="Agency FB" pitchFamily="34" charset="0"/>
              </a:rPr>
              <a:t>lo que era imposible para la ley, por cuanto era débil por la carne, Dios, enviando a su Hijo en semejanza de carne de pecado y a causa del pecado, condenó al pecado en la </a:t>
            </a:r>
            <a:r>
              <a:rPr lang="es-CO" sz="3100" b="1" i="1" dirty="0" smtClean="0">
                <a:latin typeface="Agency FB" pitchFamily="34" charset="0"/>
              </a:rPr>
              <a:t>carne</a:t>
            </a:r>
            <a:r>
              <a:rPr lang="es-CO" sz="3100" dirty="0" smtClean="0"/>
              <a:t>»</a:t>
            </a:r>
            <a:r>
              <a:rPr lang="es-CO" sz="4900" dirty="0" smtClean="0"/>
              <a:t>.</a:t>
            </a:r>
            <a:endParaRPr lang="es-CO" dirty="0"/>
          </a:p>
        </p:txBody>
      </p:sp>
      <p:sp>
        <p:nvSpPr>
          <p:cNvPr id="3" name="2 Marcador de contenido"/>
          <p:cNvSpPr>
            <a:spLocks noGrp="1"/>
          </p:cNvSpPr>
          <p:nvPr>
            <p:ph idx="1"/>
          </p:nvPr>
        </p:nvSpPr>
        <p:spPr>
          <a:xfrm>
            <a:off x="467544" y="1988840"/>
            <a:ext cx="8229600" cy="4680520"/>
          </a:xfrm>
          <a:solidFill>
            <a:schemeClr val="bg1"/>
          </a:solidFill>
          <a:scene3d>
            <a:camera prst="orthographicFront"/>
            <a:lightRig rig="threePt" dir="t"/>
          </a:scene3d>
          <a:sp3d>
            <a:bevelT w="139700" prst="cross"/>
          </a:sp3d>
        </p:spPr>
        <p:txBody>
          <a:bodyPr>
            <a:normAutofit fontScale="85000" lnSpcReduction="20000"/>
          </a:bodyPr>
          <a:lstStyle/>
          <a:p>
            <a:pPr marL="0" indent="0">
              <a:buNone/>
            </a:pPr>
            <a:r>
              <a:rPr lang="es-CO" dirty="0" smtClean="0"/>
              <a:t>«</a:t>
            </a:r>
            <a:r>
              <a:rPr lang="es-CO" b="1" dirty="0" smtClean="0"/>
              <a:t>Lo </a:t>
            </a:r>
            <a:r>
              <a:rPr lang="es-CO" b="1" dirty="0"/>
              <a:t>que era imposible para la </a:t>
            </a:r>
            <a:r>
              <a:rPr lang="es-CO" b="1" dirty="0" smtClean="0"/>
              <a:t>ley». </a:t>
            </a:r>
          </a:p>
          <a:p>
            <a:pPr marL="400050" lvl="1" indent="0">
              <a:buNone/>
            </a:pPr>
            <a:r>
              <a:rPr lang="es-CO" dirty="0" smtClean="0"/>
              <a:t>Lo </a:t>
            </a:r>
            <a:r>
              <a:rPr lang="es-CO" dirty="0"/>
              <a:t>que Pablo quiere decir en este versículo parece ser claro. </a:t>
            </a:r>
            <a:r>
              <a:rPr lang="es-CO" u="sng" dirty="0"/>
              <a:t>Dios ha hecho lo que la ley no podía hacer</a:t>
            </a:r>
            <a:r>
              <a:rPr lang="es-CO" dirty="0"/>
              <a:t>; ha condenado al pecado, y por lo tanto es posible que el cristiano venza el poder del mal y viva una vida triunfante en Cristo</a:t>
            </a:r>
            <a:r>
              <a:rPr lang="es-CO" dirty="0" smtClean="0"/>
              <a:t>. Amen. </a:t>
            </a:r>
            <a:endParaRPr lang="es-CO" dirty="0"/>
          </a:p>
          <a:p>
            <a:pPr marL="0" indent="0">
              <a:buNone/>
            </a:pPr>
            <a:endParaRPr lang="es-CO" b="1" dirty="0" smtClean="0"/>
          </a:p>
          <a:p>
            <a:pPr marL="0" indent="0">
              <a:buNone/>
            </a:pPr>
            <a:r>
              <a:rPr lang="es-CO" b="1" dirty="0" smtClean="0"/>
              <a:t>«Por cuanto era </a:t>
            </a:r>
            <a:r>
              <a:rPr lang="es-CO" b="1" dirty="0"/>
              <a:t>Débil por la </a:t>
            </a:r>
            <a:r>
              <a:rPr lang="es-CO" b="1" dirty="0" smtClean="0"/>
              <a:t>carne». </a:t>
            </a:r>
            <a:endParaRPr lang="es-CO" b="1" dirty="0"/>
          </a:p>
          <a:p>
            <a:pPr marL="400050" lvl="1" indent="0">
              <a:buNone/>
            </a:pPr>
            <a:r>
              <a:rPr lang="es-CO" dirty="0" smtClean="0"/>
              <a:t>La </a:t>
            </a:r>
            <a:r>
              <a:rPr lang="es-CO" dirty="0"/>
              <a:t>ley señala el camino recto, </a:t>
            </a:r>
            <a:r>
              <a:rPr lang="es-CO" u="sng" dirty="0"/>
              <a:t>pero no puede capacitar al hombre caído y débil para que camine por él</a:t>
            </a:r>
            <a:r>
              <a:rPr lang="es-CO" dirty="0"/>
              <a:t>.  Pablo continúa vindicando la ley </a:t>
            </a:r>
            <a:r>
              <a:rPr lang="es-CO" dirty="0" smtClean="0"/>
              <a:t>y </a:t>
            </a:r>
            <a:r>
              <a:rPr lang="es-CO" dirty="0"/>
              <a:t>atribuye la evidente debilidad de la ley no a algún defecto inherente en la ley misma sino más bien a la impotencia de la naturaleza del hombre, corrompida y debilitada por el pecado. </a:t>
            </a:r>
          </a:p>
        </p:txBody>
      </p:sp>
    </p:spTree>
    <p:extLst>
      <p:ext uri="{BB962C8B-B14F-4D97-AF65-F5344CB8AC3E}">
        <p14:creationId xmlns:p14="http://schemas.microsoft.com/office/powerpoint/2010/main" val="142384576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a:scene3d>
            <a:camera prst="orthographicFront"/>
            <a:lightRig rig="threePt" dir="t"/>
          </a:scene3d>
          <a:sp3d>
            <a:bevelT w="139700" prst="cross"/>
          </a:sp3d>
        </p:spPr>
        <p:txBody>
          <a:bodyPr>
            <a:normAutofit fontScale="92500"/>
          </a:bodyPr>
          <a:lstStyle/>
          <a:p>
            <a:r>
              <a:rPr lang="es-CO" sz="2800" dirty="0"/>
              <a:t>La ley no posee el atributo de perdonar y conducir de nuevo a la obediencia; </a:t>
            </a:r>
            <a:r>
              <a:rPr lang="es-CO" sz="2800" u="sng" dirty="0"/>
              <a:t>sólo puede mostrar la transgresión y la rectitud y ordenar obediencia </a:t>
            </a:r>
            <a:r>
              <a:rPr lang="es-CO" sz="2800" u="sng" dirty="0" smtClean="0"/>
              <a:t>.</a:t>
            </a:r>
          </a:p>
          <a:p>
            <a:endParaRPr lang="es-CO" sz="2800" u="sng" dirty="0">
              <a:solidFill>
                <a:srgbClr val="FF0000"/>
              </a:solidFill>
            </a:endParaRPr>
          </a:p>
          <a:p>
            <a:pPr lvl="1"/>
            <a:r>
              <a:rPr lang="es-CO" sz="2600" dirty="0" smtClean="0">
                <a:solidFill>
                  <a:srgbClr val="FF0000"/>
                </a:solidFill>
              </a:rPr>
              <a:t>(</a:t>
            </a:r>
            <a:r>
              <a:rPr lang="es-CO" sz="2600" dirty="0">
                <a:solidFill>
                  <a:srgbClr val="FF0000"/>
                </a:solidFill>
              </a:rPr>
              <a:t>Rom.3:20) </a:t>
            </a:r>
            <a:r>
              <a:rPr lang="es-CO" sz="2600" dirty="0"/>
              <a:t>dice</a:t>
            </a:r>
            <a:r>
              <a:rPr lang="es-CO" sz="2600" dirty="0" smtClean="0"/>
              <a:t>: «</a:t>
            </a:r>
            <a:r>
              <a:rPr lang="es-CO" sz="2600" b="1" i="1" dirty="0" smtClean="0">
                <a:latin typeface="Agency FB" pitchFamily="34" charset="0"/>
              </a:rPr>
              <a:t>Porque </a:t>
            </a:r>
            <a:r>
              <a:rPr lang="es-CO" sz="2600" b="1" i="1" dirty="0">
                <a:latin typeface="Agency FB" pitchFamily="34" charset="0"/>
              </a:rPr>
              <a:t>por las obras de la ley nadie será justificado delante de él; pues por medio de la ley viene el reconocimiento del </a:t>
            </a:r>
            <a:r>
              <a:rPr lang="es-CO" sz="2600" b="1" i="1" dirty="0" smtClean="0">
                <a:latin typeface="Agency FB" pitchFamily="34" charset="0"/>
              </a:rPr>
              <a:t>pecado</a:t>
            </a:r>
            <a:r>
              <a:rPr lang="es-CO" sz="2600" dirty="0" smtClean="0"/>
              <a:t>», y </a:t>
            </a:r>
            <a:r>
              <a:rPr lang="es-CO" sz="2600" dirty="0" smtClean="0">
                <a:solidFill>
                  <a:srgbClr val="FF0000"/>
                </a:solidFill>
              </a:rPr>
              <a:t>(Rom. </a:t>
            </a:r>
            <a:r>
              <a:rPr lang="es-CO" sz="2600" dirty="0">
                <a:solidFill>
                  <a:srgbClr val="FF0000"/>
                </a:solidFill>
              </a:rPr>
              <a:t>7:7): </a:t>
            </a:r>
            <a:r>
              <a:rPr lang="es-CO" sz="2600" b="1" i="1" dirty="0" smtClean="0">
                <a:latin typeface="Agency FB" pitchFamily="34" charset="0"/>
              </a:rPr>
              <a:t>«¿Qué</a:t>
            </a:r>
            <a:r>
              <a:rPr lang="es-CO" sz="2600" b="1" i="1" dirty="0">
                <a:latin typeface="Agency FB" pitchFamily="34" charset="0"/>
              </a:rPr>
              <a:t>, pues, diremos? ¿Que la ley es pecado? ¡De ninguna manera! Al contrario, yo no habría conocido el pecado sino por medio de la ley; porque no estaría consciente de la codicia, si la ley no dijera: No </a:t>
            </a:r>
            <a:r>
              <a:rPr lang="es-CO" sz="2600" b="1" i="1" dirty="0" smtClean="0">
                <a:latin typeface="Agency FB" pitchFamily="34" charset="0"/>
              </a:rPr>
              <a:t>codiciarás</a:t>
            </a:r>
            <a:r>
              <a:rPr lang="es-CO" sz="2600" dirty="0" smtClean="0"/>
              <a:t>».</a:t>
            </a:r>
            <a:endParaRPr lang="es-CO" sz="2600" dirty="0"/>
          </a:p>
          <a:p>
            <a:endParaRPr lang="es-CO" sz="2800" dirty="0" smtClean="0"/>
          </a:p>
          <a:p>
            <a:r>
              <a:rPr lang="es-CO" sz="2800" dirty="0" smtClean="0"/>
              <a:t>Por </a:t>
            </a:r>
            <a:r>
              <a:rPr lang="es-CO" sz="2800" dirty="0"/>
              <a:t>lo tanto, la ley de Dios no puede ser culpada o menospreciada porque no alcance resultados que nunca le han correspondido. </a:t>
            </a:r>
            <a:r>
              <a:rPr lang="es-CO" sz="2800" u="sng" dirty="0"/>
              <a:t>Nuestro fracaso al no prestar una obediencia perfecta debe recaer sobre nosotros mismos</a:t>
            </a:r>
            <a:r>
              <a:rPr lang="es-CO" sz="2800" dirty="0"/>
              <a:t>. </a:t>
            </a:r>
          </a:p>
          <a:p>
            <a:endParaRPr lang="es-CO" dirty="0"/>
          </a:p>
        </p:txBody>
      </p:sp>
    </p:spTree>
    <p:extLst>
      <p:ext uri="{BB962C8B-B14F-4D97-AF65-F5344CB8AC3E}">
        <p14:creationId xmlns:p14="http://schemas.microsoft.com/office/powerpoint/2010/main" val="250541291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274638"/>
            <a:ext cx="8568952" cy="1143000"/>
          </a:xfrm>
        </p:spPr>
        <p:txBody>
          <a:bodyPr>
            <a:noAutofit/>
          </a:bodyPr>
          <a:lstStyle/>
          <a:p>
            <a:r>
              <a:rPr lang="es-CO" sz="2400" b="1" dirty="0" smtClean="0"/>
              <a:t>«</a:t>
            </a:r>
            <a:r>
              <a:rPr lang="es-CO" sz="3200" b="1" i="1" dirty="0" smtClean="0">
                <a:latin typeface="Agency FB" pitchFamily="34" charset="0"/>
              </a:rPr>
              <a:t>Dios</a:t>
            </a:r>
            <a:r>
              <a:rPr lang="es-CO" sz="3200" b="1" i="1" dirty="0">
                <a:latin typeface="Agency FB" pitchFamily="34" charset="0"/>
              </a:rPr>
              <a:t>, enviando a su Hijo en semejanza de carne de pecado y a causa del pecado, condenó al pecado en la carne</a:t>
            </a:r>
            <a:r>
              <a:rPr lang="es-CO" sz="2400" b="1" dirty="0"/>
              <a:t>».</a:t>
            </a:r>
          </a:p>
        </p:txBody>
      </p:sp>
      <p:sp>
        <p:nvSpPr>
          <p:cNvPr id="3" name="2 Marcador de contenido"/>
          <p:cNvSpPr>
            <a:spLocks noGrp="1"/>
          </p:cNvSpPr>
          <p:nvPr>
            <p:ph idx="1"/>
          </p:nvPr>
        </p:nvSpPr>
        <p:spPr>
          <a:xfrm>
            <a:off x="251520" y="1600200"/>
            <a:ext cx="8640960" cy="4997152"/>
          </a:xfrm>
          <a:solidFill>
            <a:schemeClr val="bg1"/>
          </a:solidFill>
          <a:scene3d>
            <a:camera prst="orthographicFront"/>
            <a:lightRig rig="threePt" dir="t"/>
          </a:scene3d>
          <a:sp3d>
            <a:bevelT w="139700" prst="cross"/>
          </a:sp3d>
        </p:spPr>
        <p:txBody>
          <a:bodyPr>
            <a:noAutofit/>
          </a:bodyPr>
          <a:lstStyle/>
          <a:p>
            <a:r>
              <a:rPr lang="es-CO" sz="2400" dirty="0" smtClean="0"/>
              <a:t>Para </a:t>
            </a:r>
            <a:r>
              <a:rPr lang="es-CO" sz="2400" dirty="0"/>
              <a:t>salvar al hombre caído, Dios se sacrificó a sí mismo en su </a:t>
            </a:r>
            <a:r>
              <a:rPr lang="es-CO" sz="2400" dirty="0" smtClean="0"/>
              <a:t>Hijo, </a:t>
            </a:r>
            <a:r>
              <a:rPr lang="es-CO" sz="2400" dirty="0" smtClean="0">
                <a:solidFill>
                  <a:srgbClr val="FF0000"/>
                </a:solidFill>
              </a:rPr>
              <a:t>(2Co.5:19)</a:t>
            </a:r>
            <a:r>
              <a:rPr lang="es-CO" sz="2400" dirty="0">
                <a:solidFill>
                  <a:srgbClr val="FF0000"/>
                </a:solidFill>
              </a:rPr>
              <a:t>, </a:t>
            </a:r>
            <a:r>
              <a:rPr lang="es-CO" sz="2400" dirty="0"/>
              <a:t>dice: </a:t>
            </a:r>
            <a:r>
              <a:rPr lang="es-CO" sz="2400" dirty="0" smtClean="0"/>
              <a:t>«</a:t>
            </a:r>
            <a:r>
              <a:rPr lang="es-CO" sz="2400" b="1" i="1" dirty="0" smtClean="0">
                <a:latin typeface="Agency FB" pitchFamily="34" charset="0"/>
              </a:rPr>
              <a:t>que </a:t>
            </a:r>
            <a:r>
              <a:rPr lang="es-CO" sz="2400" b="1" i="1" dirty="0">
                <a:latin typeface="Agency FB" pitchFamily="34" charset="0"/>
              </a:rPr>
              <a:t>Dios estaba en Cristo reconciliando al mundo consigo mismo, no tomándoles en cuenta sus </a:t>
            </a:r>
            <a:r>
              <a:rPr lang="es-CO" sz="2400" b="1" i="1" dirty="0" smtClean="0">
                <a:latin typeface="Agency FB" pitchFamily="34" charset="0"/>
              </a:rPr>
              <a:t>transgresiones…»</a:t>
            </a:r>
            <a:r>
              <a:rPr lang="es-CO" sz="2400" dirty="0" smtClean="0"/>
              <a:t>. Cristo </a:t>
            </a:r>
            <a:r>
              <a:rPr lang="es-CO" sz="2400" dirty="0"/>
              <a:t>vino a revelar el ilimitado amor de su Padre </a:t>
            </a:r>
            <a:r>
              <a:rPr lang="es-CO" sz="2400" dirty="0">
                <a:solidFill>
                  <a:srgbClr val="FF0000"/>
                </a:solidFill>
              </a:rPr>
              <a:t>(Juan 14:9) </a:t>
            </a:r>
            <a:r>
              <a:rPr lang="es-CO" sz="2400" dirty="0"/>
              <a:t>dice: </a:t>
            </a:r>
            <a:r>
              <a:rPr lang="es-CO" sz="2400" dirty="0" smtClean="0"/>
              <a:t> «</a:t>
            </a:r>
            <a:r>
              <a:rPr lang="es-CO" sz="2400" b="1" i="1" dirty="0" smtClean="0">
                <a:latin typeface="Agency FB" pitchFamily="34" charset="0"/>
              </a:rPr>
              <a:t>Tanto </a:t>
            </a:r>
            <a:r>
              <a:rPr lang="es-CO" sz="2400" b="1" i="1" dirty="0">
                <a:latin typeface="Agency FB" pitchFamily="34" charset="0"/>
              </a:rPr>
              <a:t>tiempo he estado con vosotros, Felipe, ¿y no me has conocido? El que me ha visto, ha visto al Padre. ¿Cómo, pues, dices tú: "Muéstranos el Padre</a:t>
            </a:r>
            <a:r>
              <a:rPr lang="es-CO" sz="2400" dirty="0" smtClean="0"/>
              <a:t>"? </a:t>
            </a:r>
            <a:endParaRPr lang="es-CO" sz="2400" dirty="0"/>
          </a:p>
          <a:p>
            <a:pPr marL="0" indent="0">
              <a:buNone/>
            </a:pPr>
            <a:endParaRPr lang="es-CO" sz="2800" b="1" dirty="0" smtClean="0"/>
          </a:p>
          <a:p>
            <a:pPr marL="0" indent="0">
              <a:buNone/>
            </a:pPr>
            <a:r>
              <a:rPr lang="es-CO" sz="2800" b="1" dirty="0" smtClean="0"/>
              <a:t>«en </a:t>
            </a:r>
            <a:r>
              <a:rPr lang="es-CO" sz="2800" b="1" dirty="0"/>
              <a:t>semejanza de carne </a:t>
            </a:r>
            <a:r>
              <a:rPr lang="es-CO" sz="2800" b="1" dirty="0" smtClean="0"/>
              <a:t>de pecado». </a:t>
            </a:r>
            <a:endParaRPr lang="es-CO" sz="2800" b="1" dirty="0"/>
          </a:p>
          <a:p>
            <a:r>
              <a:rPr lang="es-CO" sz="2400" dirty="0" smtClean="0"/>
              <a:t>El </a:t>
            </a:r>
            <a:r>
              <a:rPr lang="es-CO" sz="2400" dirty="0"/>
              <a:t>Hijo de Dios vino a esta tierra con su divinidad velada en la humanidad para poder alcanzar a la raza caída y tener comunión con nosotros en nuestra condición de debilidad y pecaminosidad. Si hubiese venido revestido con su gloria celestial no podríamos haber soportado la gloria de su presencia </a:t>
            </a:r>
            <a:r>
              <a:rPr lang="es-CO" sz="2400" dirty="0">
                <a:solidFill>
                  <a:srgbClr val="FF0000"/>
                </a:solidFill>
              </a:rPr>
              <a:t>(ver PP 341). </a:t>
            </a:r>
          </a:p>
        </p:txBody>
      </p:sp>
    </p:spTree>
    <p:extLst>
      <p:ext uri="{BB962C8B-B14F-4D97-AF65-F5344CB8AC3E}">
        <p14:creationId xmlns:p14="http://schemas.microsoft.com/office/powerpoint/2010/main" val="3376953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Dios veló su gloria vestido de humanidad</a:t>
            </a:r>
            <a:endParaRPr lang="es-CO" dirty="0"/>
          </a:p>
        </p:txBody>
      </p:sp>
      <p:sp>
        <p:nvSpPr>
          <p:cNvPr id="3" name="2 Marcador de contenido"/>
          <p:cNvSpPr>
            <a:spLocks noGrp="1"/>
          </p:cNvSpPr>
          <p:nvPr>
            <p:ph idx="1"/>
          </p:nvPr>
        </p:nvSpPr>
        <p:spPr>
          <a:xfrm>
            <a:off x="457200" y="5229200"/>
            <a:ext cx="8229600" cy="1296144"/>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3600" dirty="0" smtClean="0"/>
              <a:t>Para que tu y yo pudiésemos comprender el amor de Dios, y ser atraídos asía Él.</a:t>
            </a:r>
            <a:endParaRPr lang="es-CO" sz="36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1916832"/>
            <a:ext cx="2952327" cy="295232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1916832"/>
            <a:ext cx="2664296" cy="295095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1916832"/>
            <a:ext cx="2520280" cy="295095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496724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1"/>
          </a:solidFill>
          <a:scene3d>
            <a:camera prst="orthographicFront"/>
            <a:lightRig rig="threePt" dir="t"/>
          </a:scene3d>
          <a:sp3d>
            <a:bevelT w="139700" prst="cross"/>
          </a:sp3d>
        </p:spPr>
        <p:txBody>
          <a:bodyPr>
            <a:normAutofit fontScale="92500" lnSpcReduction="20000"/>
          </a:bodyPr>
          <a:lstStyle/>
          <a:p>
            <a:pPr marL="0" indent="0" algn="ctr">
              <a:buNone/>
            </a:pPr>
            <a:r>
              <a:rPr lang="es-CO" sz="2800" dirty="0"/>
              <a:t>Por lo tanto, Jesús, en su gran amor y su propósito divino de salvar a los hombres, “</a:t>
            </a:r>
            <a:r>
              <a:rPr lang="es-CO" sz="2800" b="1" i="1" dirty="0">
                <a:latin typeface="Agency FB" pitchFamily="34" charset="0"/>
              </a:rPr>
              <a:t>no retuvo ávidamente el ser igual a Dios.  Sino que se despojó de sí mismo [Lit. ‘se vació de sí mismo’] tomando condición de siervo, haciéndose semejante a los hombres</a:t>
            </a:r>
            <a:r>
              <a:rPr lang="es-CO" sz="2800" dirty="0"/>
              <a:t>” </a:t>
            </a:r>
            <a:endParaRPr lang="es-CO" sz="2800" dirty="0" smtClean="0"/>
          </a:p>
          <a:p>
            <a:pPr marL="0" indent="0" algn="ctr">
              <a:buNone/>
            </a:pPr>
            <a:r>
              <a:rPr lang="es-CO" sz="2800" dirty="0" smtClean="0">
                <a:solidFill>
                  <a:srgbClr val="FF0000"/>
                </a:solidFill>
              </a:rPr>
              <a:t>(Ver Fil.2:6-7; ver </a:t>
            </a:r>
            <a:r>
              <a:rPr lang="es-CO" sz="2800" dirty="0">
                <a:solidFill>
                  <a:srgbClr val="FF0000"/>
                </a:solidFill>
              </a:rPr>
              <a:t>DTG 13-15; y</a:t>
            </a:r>
            <a:r>
              <a:rPr lang="es-CO" sz="2800" dirty="0" smtClean="0">
                <a:solidFill>
                  <a:srgbClr val="FF0000"/>
                </a:solidFill>
              </a:rPr>
              <a:t> </a:t>
            </a:r>
            <a:r>
              <a:rPr lang="es-CO" sz="2800" dirty="0">
                <a:solidFill>
                  <a:srgbClr val="FF0000"/>
                </a:solidFill>
              </a:rPr>
              <a:t>pp. 894-895</a:t>
            </a:r>
            <a:r>
              <a:rPr lang="es-CO" sz="2800" dirty="0" smtClean="0">
                <a:solidFill>
                  <a:srgbClr val="FF0000"/>
                </a:solidFill>
              </a:rPr>
              <a:t>.</a:t>
            </a:r>
          </a:p>
          <a:p>
            <a:pPr marL="0" indent="0" algn="ctr">
              <a:buNone/>
            </a:pPr>
            <a:endParaRPr lang="es-CO" b="1" dirty="0" smtClean="0"/>
          </a:p>
          <a:p>
            <a:pPr marL="0" indent="0" algn="ctr">
              <a:buNone/>
            </a:pPr>
            <a:r>
              <a:rPr lang="es-CO" b="1" dirty="0" smtClean="0"/>
              <a:t>Aparte de salvar al hombre, ¿Qué otro propósito tubo Cristo al revestirse de humanidad?</a:t>
            </a:r>
          </a:p>
          <a:p>
            <a:pPr marL="0" indent="0" algn="ctr">
              <a:buNone/>
            </a:pPr>
            <a:endParaRPr lang="es-CO" sz="3000" dirty="0" smtClean="0"/>
          </a:p>
          <a:p>
            <a:pPr marL="0" indent="0" algn="ctr">
              <a:buNone/>
            </a:pPr>
            <a:r>
              <a:rPr lang="es-CO" sz="3000" dirty="0" smtClean="0"/>
              <a:t>Al </a:t>
            </a:r>
            <a:r>
              <a:rPr lang="es-CO" sz="3000" dirty="0"/>
              <a:t>asumir nuestra humanidad Cristo también tuvo el propósito de demostrar a los hombres y a todo el universo que se puede resistir con éxito al pecado y a Satanás, y que los seres humanos en esta vida pueden obedecer la voluntad de </a:t>
            </a:r>
            <a:r>
              <a:rPr lang="es-CO" sz="3000" dirty="0" smtClean="0"/>
              <a:t>Dios. </a:t>
            </a:r>
          </a:p>
          <a:p>
            <a:pPr marL="0" indent="0" algn="ctr">
              <a:buNone/>
            </a:pPr>
            <a:r>
              <a:rPr lang="es-CO" sz="3000" dirty="0" smtClean="0">
                <a:solidFill>
                  <a:srgbClr val="FF0000"/>
                </a:solidFill>
              </a:rPr>
              <a:t>(Ver HAp </a:t>
            </a:r>
            <a:r>
              <a:rPr lang="es-CO" sz="3000" dirty="0">
                <a:solidFill>
                  <a:srgbClr val="FF0000"/>
                </a:solidFill>
              </a:rPr>
              <a:t>423; DTG 709-711). </a:t>
            </a:r>
          </a:p>
        </p:txBody>
      </p:sp>
    </p:spTree>
    <p:extLst>
      <p:ext uri="{BB962C8B-B14F-4D97-AF65-F5344CB8AC3E}">
        <p14:creationId xmlns:p14="http://schemas.microsoft.com/office/powerpoint/2010/main" val="397010857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solidFill>
          <a:scene3d>
            <a:camera prst="orthographicFront"/>
            <a:lightRig rig="threePt" dir="t"/>
          </a:scene3d>
          <a:sp3d>
            <a:bevelT w="139700" prst="cross"/>
          </a:sp3d>
        </p:spPr>
        <p:txBody>
          <a:bodyPr>
            <a:normAutofit lnSpcReduction="10000"/>
          </a:bodyPr>
          <a:lstStyle/>
          <a:p>
            <a:pPr marL="0" indent="0" algn="ctr">
              <a:buNone/>
            </a:pPr>
            <a:r>
              <a:rPr lang="es-CO" sz="2800" dirty="0" smtClean="0">
                <a:solidFill>
                  <a:srgbClr val="0070C0"/>
                </a:solidFill>
              </a:rPr>
              <a:t>Siempre</a:t>
            </a:r>
            <a:r>
              <a:rPr lang="es-CO" sz="2800" dirty="0">
                <a:solidFill>
                  <a:srgbClr val="0070C0"/>
                </a:solidFill>
              </a:rPr>
              <a:t>, desde la caída de Adán, Satanás ha señalado los pecados del hombre como una prueba de que la ley de Dios es injusta y que no puede ser obedecida. </a:t>
            </a:r>
            <a:endParaRPr lang="es-CO" sz="2800" dirty="0" smtClean="0">
              <a:solidFill>
                <a:srgbClr val="0070C0"/>
              </a:solidFill>
            </a:endParaRPr>
          </a:p>
          <a:p>
            <a:pPr marL="0" indent="0" algn="ctr">
              <a:buNone/>
            </a:pPr>
            <a:endParaRPr lang="es-CO" sz="2800" dirty="0" smtClean="0"/>
          </a:p>
          <a:p>
            <a:pPr marL="0" indent="0" algn="ctr">
              <a:buNone/>
            </a:pPr>
            <a:r>
              <a:rPr lang="es-CO" sz="2800" dirty="0" smtClean="0">
                <a:solidFill>
                  <a:srgbClr val="0070C0"/>
                </a:solidFill>
              </a:rPr>
              <a:t>Por </a:t>
            </a:r>
            <a:r>
              <a:rPr lang="es-CO" sz="2800" dirty="0">
                <a:solidFill>
                  <a:srgbClr val="0070C0"/>
                </a:solidFill>
              </a:rPr>
              <a:t>esta razón Cristo vino a enmendar el fracaso de Adán. Fue hecho en todo semejante a sus hermanos; sufrió y fue tentado en </a:t>
            </a:r>
            <a:r>
              <a:rPr lang="es-CO" sz="2800" dirty="0" smtClean="0">
                <a:solidFill>
                  <a:srgbClr val="0070C0"/>
                </a:solidFill>
              </a:rPr>
              <a:t>todo </a:t>
            </a:r>
            <a:r>
              <a:rPr lang="es-CO" sz="2800" dirty="0">
                <a:solidFill>
                  <a:srgbClr val="0070C0"/>
                </a:solidFill>
              </a:rPr>
              <a:t>como lo somos nosotros, pero no </a:t>
            </a:r>
            <a:r>
              <a:rPr lang="es-CO" sz="2800" dirty="0" smtClean="0">
                <a:solidFill>
                  <a:srgbClr val="0070C0"/>
                </a:solidFill>
              </a:rPr>
              <a:t>pecó.</a:t>
            </a:r>
          </a:p>
          <a:p>
            <a:pPr marL="0" indent="0" algn="ctr">
              <a:buNone/>
            </a:pPr>
            <a:r>
              <a:rPr lang="es-CO" sz="2800" dirty="0" smtClean="0"/>
              <a:t> </a:t>
            </a:r>
            <a:r>
              <a:rPr lang="es-CO" sz="2800" dirty="0">
                <a:solidFill>
                  <a:srgbClr val="FF0000"/>
                </a:solidFill>
              </a:rPr>
              <a:t>(ver </a:t>
            </a:r>
            <a:r>
              <a:rPr lang="es-CO" sz="2800" dirty="0" smtClean="0">
                <a:solidFill>
                  <a:srgbClr val="FF0000"/>
                </a:solidFill>
              </a:rPr>
              <a:t>Heb. 2:17-18</a:t>
            </a:r>
            <a:r>
              <a:rPr lang="es-CO" sz="2800" dirty="0">
                <a:solidFill>
                  <a:srgbClr val="FF0000"/>
                </a:solidFill>
              </a:rPr>
              <a:t>; </a:t>
            </a:r>
            <a:r>
              <a:rPr lang="es-CO" sz="2800" dirty="0" smtClean="0">
                <a:solidFill>
                  <a:srgbClr val="FF0000"/>
                </a:solidFill>
              </a:rPr>
              <a:t>Heb. 4:15</a:t>
            </a:r>
            <a:r>
              <a:rPr lang="es-CO" sz="2800" dirty="0">
                <a:solidFill>
                  <a:srgbClr val="FF0000"/>
                </a:solidFill>
              </a:rPr>
              <a:t>). </a:t>
            </a:r>
            <a:endParaRPr lang="es-CO" sz="2800" dirty="0" smtClean="0">
              <a:solidFill>
                <a:srgbClr val="FF0000"/>
              </a:solidFill>
            </a:endParaRPr>
          </a:p>
          <a:p>
            <a:pPr marL="0" indent="0" algn="ctr">
              <a:buNone/>
            </a:pPr>
            <a:endParaRPr lang="es-CO" sz="2800" dirty="0" smtClean="0"/>
          </a:p>
          <a:p>
            <a:pPr marL="0" indent="0" algn="ctr">
              <a:buNone/>
            </a:pPr>
            <a:r>
              <a:rPr lang="es-CO" sz="2800" dirty="0" smtClean="0"/>
              <a:t>Si desea saber más en </a:t>
            </a:r>
            <a:r>
              <a:rPr lang="es-CO" sz="2800" dirty="0"/>
              <a:t>cuanto a la naturaleza humana de Jesús en relación con la tentación y el </a:t>
            </a:r>
            <a:r>
              <a:rPr lang="es-CO" sz="2800" dirty="0" smtClean="0"/>
              <a:t>pecado.</a:t>
            </a:r>
          </a:p>
          <a:p>
            <a:pPr marL="0" indent="0" algn="ctr">
              <a:buNone/>
            </a:pPr>
            <a:r>
              <a:rPr lang="es-CO" sz="2800" dirty="0" smtClean="0">
                <a:solidFill>
                  <a:srgbClr val="FF0000"/>
                </a:solidFill>
              </a:rPr>
              <a:t>(ver Mat. 4:1</a:t>
            </a:r>
            <a:r>
              <a:rPr lang="es-CO" sz="2800" dirty="0">
                <a:solidFill>
                  <a:srgbClr val="FF0000"/>
                </a:solidFill>
              </a:rPr>
              <a:t>; </a:t>
            </a:r>
            <a:r>
              <a:rPr lang="es-CO" sz="2800" dirty="0" smtClean="0">
                <a:solidFill>
                  <a:srgbClr val="FF0000"/>
                </a:solidFill>
              </a:rPr>
              <a:t>Mat. 26:38,41</a:t>
            </a:r>
            <a:r>
              <a:rPr lang="es-CO" sz="2800" dirty="0">
                <a:solidFill>
                  <a:srgbClr val="FF0000"/>
                </a:solidFill>
              </a:rPr>
              <a:t>; </a:t>
            </a:r>
            <a:r>
              <a:rPr lang="es-CO" sz="2800" dirty="0" smtClean="0">
                <a:solidFill>
                  <a:srgbClr val="FF0000"/>
                </a:solidFill>
              </a:rPr>
              <a:t>Heb. 2:17</a:t>
            </a:r>
            <a:r>
              <a:rPr lang="es-CO" sz="2800" dirty="0">
                <a:solidFill>
                  <a:srgbClr val="FF0000"/>
                </a:solidFill>
              </a:rPr>
              <a:t>; </a:t>
            </a:r>
            <a:r>
              <a:rPr lang="es-CO" sz="2800" dirty="0" smtClean="0">
                <a:solidFill>
                  <a:srgbClr val="FF0000"/>
                </a:solidFill>
              </a:rPr>
              <a:t>Heb. 4:15.</a:t>
            </a:r>
            <a:endParaRPr lang="es-CO" sz="2800" dirty="0">
              <a:solidFill>
                <a:srgbClr val="FF0000"/>
              </a:solidFill>
            </a:endParaRPr>
          </a:p>
        </p:txBody>
      </p:sp>
    </p:spTree>
    <p:extLst>
      <p:ext uri="{BB962C8B-B14F-4D97-AF65-F5344CB8AC3E}">
        <p14:creationId xmlns:p14="http://schemas.microsoft.com/office/powerpoint/2010/main" val="2817340957"/>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bg1"/>
          </a:solidFill>
          <a:scene3d>
            <a:camera prst="orthographicFront"/>
            <a:lightRig rig="threePt" dir="t"/>
          </a:scene3d>
          <a:sp3d>
            <a:bevelT w="139700" prst="cross"/>
          </a:sp3d>
        </p:spPr>
        <p:txBody>
          <a:bodyPr>
            <a:normAutofit fontScale="77500" lnSpcReduction="20000"/>
          </a:bodyPr>
          <a:lstStyle/>
          <a:p>
            <a:pPr marL="0" indent="0" algn="ctr">
              <a:buNone/>
            </a:pPr>
            <a:r>
              <a:rPr lang="es-CO" sz="4600" b="1" u="sng" dirty="0" smtClean="0"/>
              <a:t>«Y </a:t>
            </a:r>
            <a:r>
              <a:rPr lang="es-CO" sz="4600" b="1" u="sng" dirty="0"/>
              <a:t>a causa del </a:t>
            </a:r>
            <a:r>
              <a:rPr lang="es-CO" sz="4600" b="1" u="sng" dirty="0" smtClean="0"/>
              <a:t>pecado» </a:t>
            </a:r>
            <a:endParaRPr lang="es-CO" u="sng" dirty="0"/>
          </a:p>
          <a:p>
            <a:pPr marL="0" indent="0" algn="ctr">
              <a:buNone/>
            </a:pPr>
            <a:r>
              <a:rPr lang="es-CO" dirty="0" smtClean="0"/>
              <a:t> </a:t>
            </a:r>
            <a:r>
              <a:rPr lang="es-CO" sz="4000" b="1" dirty="0" smtClean="0"/>
              <a:t>Esta parte es tan importante que los traductores bíblicos lo traducen así:</a:t>
            </a:r>
          </a:p>
          <a:p>
            <a:pPr marL="0" indent="0" algn="ctr">
              <a:buNone/>
            </a:pPr>
            <a:endParaRPr lang="es-CO" dirty="0" smtClean="0"/>
          </a:p>
          <a:p>
            <a:pPr marL="0" indent="0" algn="ctr">
              <a:buNone/>
            </a:pPr>
            <a:r>
              <a:rPr lang="es-CO" dirty="0" smtClean="0"/>
              <a:t>“</a:t>
            </a:r>
            <a:r>
              <a:rPr lang="es-CO" b="1" dirty="0" smtClean="0"/>
              <a:t>concerniente </a:t>
            </a:r>
            <a:r>
              <a:rPr lang="es-CO" b="1" dirty="0"/>
              <a:t>al pecado</a:t>
            </a:r>
            <a:r>
              <a:rPr lang="es-CO" dirty="0" smtClean="0"/>
              <a:t>”</a:t>
            </a:r>
          </a:p>
          <a:p>
            <a:pPr marL="0" indent="0" algn="ctr">
              <a:buNone/>
            </a:pPr>
            <a:r>
              <a:rPr lang="es-CO" dirty="0" smtClean="0"/>
              <a:t> </a:t>
            </a:r>
          </a:p>
          <a:p>
            <a:pPr marL="0" indent="0" algn="ctr">
              <a:buNone/>
            </a:pPr>
            <a:r>
              <a:rPr lang="es-CO" dirty="0" smtClean="0"/>
              <a:t>“</a:t>
            </a:r>
            <a:r>
              <a:rPr lang="es-CO" b="1" dirty="0"/>
              <a:t>como ofrenda por el pecado</a:t>
            </a:r>
            <a:r>
              <a:rPr lang="es-CO" dirty="0" smtClean="0"/>
              <a:t>” </a:t>
            </a:r>
          </a:p>
          <a:p>
            <a:pPr marL="0" indent="0" algn="ctr">
              <a:buNone/>
            </a:pPr>
            <a:r>
              <a:rPr lang="es-CO" dirty="0" smtClean="0"/>
              <a:t>En </a:t>
            </a:r>
            <a:r>
              <a:rPr lang="es-CO" dirty="0"/>
              <a:t>Levítico hay, por ejemplo, más de 50 casos con este </a:t>
            </a:r>
            <a:r>
              <a:rPr lang="es-CO" dirty="0" smtClean="0"/>
              <a:t>sentido</a:t>
            </a:r>
          </a:p>
          <a:p>
            <a:pPr marL="0" indent="0" algn="ctr">
              <a:buNone/>
            </a:pPr>
            <a:r>
              <a:rPr lang="es-CO" dirty="0" smtClean="0"/>
              <a:t> </a:t>
            </a:r>
            <a:r>
              <a:rPr lang="es-CO" dirty="0"/>
              <a:t>(</a:t>
            </a:r>
            <a:r>
              <a:rPr lang="es-CO" dirty="0" smtClean="0"/>
              <a:t>Lev. 4:33</a:t>
            </a:r>
            <a:r>
              <a:rPr lang="es-CO" dirty="0"/>
              <a:t>; </a:t>
            </a:r>
            <a:r>
              <a:rPr lang="es-CO" dirty="0" smtClean="0"/>
              <a:t>Lev.5:6-9</a:t>
            </a:r>
            <a:r>
              <a:rPr lang="es-CO" dirty="0"/>
              <a:t>; </a:t>
            </a:r>
            <a:r>
              <a:rPr lang="es-CO" dirty="0" smtClean="0"/>
              <a:t>Lev.7:37</a:t>
            </a:r>
            <a:r>
              <a:rPr lang="es-CO" dirty="0"/>
              <a:t>; </a:t>
            </a:r>
            <a:r>
              <a:rPr lang="es-CO" dirty="0" smtClean="0"/>
              <a:t>Sal.40:6</a:t>
            </a:r>
            <a:r>
              <a:rPr lang="es-CO" dirty="0"/>
              <a:t>). </a:t>
            </a:r>
            <a:endParaRPr lang="es-CO" dirty="0" smtClean="0"/>
          </a:p>
          <a:p>
            <a:pPr marL="0" indent="0">
              <a:buNone/>
            </a:pPr>
            <a:endParaRPr lang="es-CO" dirty="0" smtClean="0"/>
          </a:p>
          <a:p>
            <a:pPr marL="0" indent="0" algn="ctr">
              <a:buNone/>
            </a:pPr>
            <a:r>
              <a:rPr lang="es-CO" dirty="0" smtClean="0"/>
              <a:t>Esta </a:t>
            </a:r>
            <a:r>
              <a:rPr lang="es-CO" dirty="0"/>
              <a:t>frase también aparece con este significado en el </a:t>
            </a:r>
            <a:r>
              <a:rPr lang="es-CO" u="sng" dirty="0"/>
              <a:t>NT</a:t>
            </a:r>
            <a:r>
              <a:rPr lang="es-CO" dirty="0"/>
              <a:t>, en </a:t>
            </a:r>
            <a:r>
              <a:rPr lang="es-CO" dirty="0" smtClean="0"/>
              <a:t>Heb.10:6-8</a:t>
            </a:r>
            <a:r>
              <a:rPr lang="es-CO" dirty="0"/>
              <a:t>, donde se cita </a:t>
            </a:r>
            <a:r>
              <a:rPr lang="es-CO" dirty="0" smtClean="0"/>
              <a:t>Sal. 40:6-8</a:t>
            </a:r>
            <a:r>
              <a:rPr lang="es-CO" dirty="0"/>
              <a:t>. </a:t>
            </a:r>
            <a:endParaRPr lang="es-CO" dirty="0" smtClean="0"/>
          </a:p>
          <a:p>
            <a:pPr marL="0" indent="0" algn="ctr">
              <a:buNone/>
            </a:pPr>
            <a:r>
              <a:rPr lang="es-CO" dirty="0" smtClean="0"/>
              <a:t>Por </a:t>
            </a:r>
            <a:r>
              <a:rPr lang="es-CO" dirty="0"/>
              <a:t>lo tanto, hay varias versiones castellanas que han favorecido la traducción </a:t>
            </a:r>
            <a:r>
              <a:rPr lang="es-CO" dirty="0" smtClean="0"/>
              <a:t>“</a:t>
            </a:r>
            <a:r>
              <a:rPr lang="es-CO" b="1" dirty="0"/>
              <a:t>como ofrenda por el pecado</a:t>
            </a:r>
            <a:r>
              <a:rPr lang="es-CO" dirty="0" smtClean="0"/>
              <a:t>”. “</a:t>
            </a:r>
            <a:r>
              <a:rPr lang="es-CO" b="1" dirty="0" smtClean="0"/>
              <a:t>en </a:t>
            </a:r>
            <a:r>
              <a:rPr lang="es-CO" b="1" dirty="0"/>
              <a:t>reparación por el pecado</a:t>
            </a:r>
            <a:r>
              <a:rPr lang="es-CO" dirty="0" smtClean="0"/>
              <a:t>”. “</a:t>
            </a:r>
            <a:r>
              <a:rPr lang="es-CO" b="1" dirty="0" smtClean="0"/>
              <a:t>como </a:t>
            </a:r>
            <a:r>
              <a:rPr lang="es-CO" b="1" dirty="0"/>
              <a:t>víctima por el pecado</a:t>
            </a:r>
            <a:r>
              <a:rPr lang="es-CO" dirty="0"/>
              <a:t>” </a:t>
            </a:r>
            <a:r>
              <a:rPr lang="es-CO" dirty="0" smtClean="0"/>
              <a:t>“</a:t>
            </a:r>
            <a:r>
              <a:rPr lang="es-CO" b="1" dirty="0" smtClean="0"/>
              <a:t>como </a:t>
            </a:r>
            <a:r>
              <a:rPr lang="es-CO" b="1" dirty="0"/>
              <a:t>sacrificio por el pecado</a:t>
            </a:r>
            <a:r>
              <a:rPr lang="es-CO" dirty="0" smtClean="0"/>
              <a:t>” </a:t>
            </a:r>
            <a:endParaRPr lang="es-CO" dirty="0"/>
          </a:p>
          <a:p>
            <a:endParaRPr lang="es-CO" dirty="0"/>
          </a:p>
        </p:txBody>
      </p:sp>
    </p:spTree>
    <p:extLst>
      <p:ext uri="{BB962C8B-B14F-4D97-AF65-F5344CB8AC3E}">
        <p14:creationId xmlns:p14="http://schemas.microsoft.com/office/powerpoint/2010/main" val="311105523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44616"/>
          </a:xfrm>
          <a:solidFill>
            <a:schemeClr val="bg1"/>
          </a:solidFill>
          <a:scene3d>
            <a:camera prst="orthographicFront"/>
            <a:lightRig rig="threePt" dir="t"/>
          </a:scene3d>
          <a:sp3d>
            <a:bevelT w="139700" prst="cross"/>
          </a:sp3d>
        </p:spPr>
        <p:txBody>
          <a:bodyPr>
            <a:normAutofit fontScale="77500" lnSpcReduction="20000"/>
          </a:bodyPr>
          <a:lstStyle/>
          <a:p>
            <a:pPr marL="0" indent="0" algn="ctr">
              <a:buNone/>
            </a:pPr>
            <a:r>
              <a:rPr lang="es-CO" dirty="0" smtClean="0"/>
              <a:t>Pero </a:t>
            </a:r>
            <a:r>
              <a:rPr lang="es-CO" dirty="0"/>
              <a:t>por otro lado el contexto puede indicar que la frase debería entenderse en un sentido más general. El propósito de Pablo en este pasaje es explicar que el cristiano ahora puede conquistar la victoria sobre el pecado. </a:t>
            </a:r>
            <a:endParaRPr lang="es-CO" dirty="0" smtClean="0"/>
          </a:p>
          <a:p>
            <a:pPr marL="0" indent="0" algn="ctr">
              <a:buNone/>
            </a:pPr>
            <a:endParaRPr lang="es-CO" dirty="0" smtClean="0">
              <a:solidFill>
                <a:srgbClr val="FF0000"/>
              </a:solidFill>
            </a:endParaRPr>
          </a:p>
          <a:p>
            <a:pPr marL="0" indent="0" algn="ctr">
              <a:buNone/>
            </a:pPr>
            <a:r>
              <a:rPr lang="es-CO" dirty="0" smtClean="0">
                <a:solidFill>
                  <a:srgbClr val="FF0000"/>
                </a:solidFill>
              </a:rPr>
              <a:t>La </a:t>
            </a:r>
            <a:r>
              <a:rPr lang="es-CO" dirty="0">
                <a:solidFill>
                  <a:srgbClr val="FF0000"/>
                </a:solidFill>
              </a:rPr>
              <a:t>ley era impotente para darle una victoria tal, pero al enviar Dios a su Hijo proporcionó el poder necesario para vencer. Cristo vino no sólo para llevar el castigo del pecado con su muerte, sino también para destruir el dominio de la muerte y extirparla de la vida de los seguidores del Maestro. </a:t>
            </a:r>
            <a:endParaRPr lang="es-CO" dirty="0" smtClean="0">
              <a:solidFill>
                <a:srgbClr val="FF0000"/>
              </a:solidFill>
            </a:endParaRPr>
          </a:p>
          <a:p>
            <a:pPr marL="0" indent="0" algn="ctr">
              <a:buNone/>
            </a:pPr>
            <a:endParaRPr lang="es-CO" dirty="0" smtClean="0"/>
          </a:p>
          <a:p>
            <a:pPr marL="0" indent="0" algn="ctr">
              <a:buNone/>
            </a:pPr>
            <a:r>
              <a:rPr lang="es-CO" dirty="0" smtClean="0"/>
              <a:t>Todo </a:t>
            </a:r>
            <a:r>
              <a:rPr lang="es-CO" dirty="0"/>
              <a:t>el propósito de su misión puede estar incluido en las palabras “</a:t>
            </a:r>
            <a:r>
              <a:rPr lang="es-CO" u="sng" dirty="0"/>
              <a:t>y a causa del pecado</a:t>
            </a:r>
            <a:r>
              <a:rPr lang="es-CO" dirty="0"/>
              <a:t>”. Vino para enfrentarse con el pecado y para proporcionar el remedio; para hacer expiación por el pecado, para destruirlo y para santificar y salvar a sus víctimas. </a:t>
            </a:r>
            <a:r>
              <a:rPr lang="es-CO" dirty="0" smtClean="0"/>
              <a:t> </a:t>
            </a:r>
            <a:endParaRPr lang="es-CO" dirty="0"/>
          </a:p>
          <a:p>
            <a:endParaRPr lang="es-CO" dirty="0"/>
          </a:p>
        </p:txBody>
      </p:sp>
    </p:spTree>
    <p:extLst>
      <p:ext uri="{BB962C8B-B14F-4D97-AF65-F5344CB8AC3E}">
        <p14:creationId xmlns:p14="http://schemas.microsoft.com/office/powerpoint/2010/main" val="43910828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solidFill>
          <a:scene3d>
            <a:camera prst="orthographicFront"/>
            <a:lightRig rig="threePt" dir="t"/>
          </a:scene3d>
          <a:sp3d>
            <a:bevelT w="139700" prst="cross"/>
          </a:sp3d>
        </p:spPr>
        <p:txBody>
          <a:bodyPr>
            <a:normAutofit fontScale="85000" lnSpcReduction="20000"/>
          </a:bodyPr>
          <a:lstStyle/>
          <a:p>
            <a:pPr marL="0" indent="0">
              <a:buNone/>
            </a:pPr>
            <a:r>
              <a:rPr lang="es-CO" sz="4600" b="1" dirty="0" smtClean="0"/>
              <a:t>«Condenó </a:t>
            </a:r>
            <a:r>
              <a:rPr lang="es-CO" sz="4600" b="1" dirty="0"/>
              <a:t>el </a:t>
            </a:r>
            <a:r>
              <a:rPr lang="es-CO" sz="4600" b="1" dirty="0" smtClean="0"/>
              <a:t>pecado en la carne»</a:t>
            </a:r>
            <a:endParaRPr lang="es-CO" sz="4600" b="1" dirty="0"/>
          </a:p>
          <a:p>
            <a:pPr lvl="1"/>
            <a:r>
              <a:rPr lang="es-CO" dirty="0" smtClean="0"/>
              <a:t>La </a:t>
            </a:r>
            <a:r>
              <a:rPr lang="es-CO" dirty="0"/>
              <a:t>impecable humanidad de Cristo fue una condenación viviente del pecado. </a:t>
            </a:r>
            <a:endParaRPr lang="es-CO" dirty="0" smtClean="0"/>
          </a:p>
          <a:p>
            <a:pPr lvl="1"/>
            <a:r>
              <a:rPr lang="es-CO" dirty="0" smtClean="0"/>
              <a:t>Además</a:t>
            </a:r>
            <a:r>
              <a:rPr lang="es-CO" dirty="0"/>
              <a:t>, la muerte expiatoria de Cristo por el pecado </a:t>
            </a:r>
            <a:r>
              <a:rPr lang="es-CO" dirty="0" smtClean="0"/>
              <a:t>reveló </a:t>
            </a:r>
            <a:r>
              <a:rPr lang="es-CO" dirty="0"/>
              <a:t>y comprobó para siempre la extraordinaria pecaminosidad del pecado, que el pecado fue el que ocasionó la muerte del Hijo de Dios. Esta condenación del pecado, efectuada por la vida y muerte de Cristo, también significa la destrucción del poder maligno del pecado en la vida del creyente que está unido con Cristo en la muerte de su Salvador y que resucita con él a nueva vida en el Espíritu </a:t>
            </a:r>
            <a:r>
              <a:rPr lang="es-CO" dirty="0" smtClean="0">
                <a:solidFill>
                  <a:srgbClr val="FF0000"/>
                </a:solidFill>
              </a:rPr>
              <a:t>(Ver Rom. 8:1-13</a:t>
            </a:r>
            <a:r>
              <a:rPr lang="es-CO" dirty="0">
                <a:solidFill>
                  <a:srgbClr val="FF0000"/>
                </a:solidFill>
              </a:rPr>
              <a:t>). </a:t>
            </a:r>
            <a:r>
              <a:rPr lang="es-CO" dirty="0" smtClean="0"/>
              <a:t> </a:t>
            </a:r>
            <a:endParaRPr lang="es-CO" dirty="0"/>
          </a:p>
          <a:p>
            <a:pPr lvl="1"/>
            <a:endParaRPr lang="es-CO" dirty="0"/>
          </a:p>
          <a:p>
            <a:pPr lvl="1"/>
            <a:r>
              <a:rPr lang="es-CO" dirty="0" smtClean="0"/>
              <a:t>Cristo </a:t>
            </a:r>
            <a:r>
              <a:rPr lang="es-CO" dirty="0"/>
              <a:t>se enfrentó al pecado y lo venció, y lo condenó en la esfera en la que previamente había ejercido su dominio y poder. </a:t>
            </a:r>
            <a:r>
              <a:rPr lang="es-CO" dirty="0">
                <a:solidFill>
                  <a:srgbClr val="FF0000"/>
                </a:solidFill>
              </a:rPr>
              <a:t>La carne -escenario de los anteriores triunfos del pecado- se convirtió ahora en el campo de su derrota y expulsión. </a:t>
            </a:r>
          </a:p>
        </p:txBody>
      </p:sp>
    </p:spTree>
    <p:extLst>
      <p:ext uri="{BB962C8B-B14F-4D97-AF65-F5344CB8AC3E}">
        <p14:creationId xmlns:p14="http://schemas.microsoft.com/office/powerpoint/2010/main" val="15104010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38138"/>
          </a:xfrm>
        </p:spPr>
        <p:txBody>
          <a:bodyPr>
            <a:normAutofit fontScale="90000"/>
          </a:bodyPr>
          <a:lstStyle/>
          <a:p>
            <a:r>
              <a:rPr lang="es-CO" sz="3100" u="sng" dirty="0" smtClean="0"/>
              <a:t>Verso 4</a:t>
            </a:r>
            <a:r>
              <a:rPr lang="es-CO" sz="3100" dirty="0" smtClean="0"/>
              <a:t>: «</a:t>
            </a:r>
            <a:r>
              <a:rPr lang="es-CO" sz="3100" b="1" i="1" dirty="0" smtClean="0">
                <a:latin typeface="Agency FB" pitchFamily="34" charset="0"/>
              </a:rPr>
              <a:t>para </a:t>
            </a:r>
            <a:r>
              <a:rPr lang="es-CO" sz="3100" b="1" i="1" dirty="0">
                <a:latin typeface="Agency FB" pitchFamily="34" charset="0"/>
              </a:rPr>
              <a:t>que la justicia de la ley se cumpliese en nosotros, que no andamos conforme a la carne, sino conforme al </a:t>
            </a:r>
            <a:r>
              <a:rPr lang="es-CO" sz="3100" b="1" i="1" dirty="0" smtClean="0">
                <a:latin typeface="Agency FB" pitchFamily="34" charset="0"/>
              </a:rPr>
              <a:t>Espíritu</a:t>
            </a:r>
            <a:r>
              <a:rPr lang="es-CO" sz="3100" dirty="0" smtClean="0"/>
              <a:t>».</a:t>
            </a:r>
            <a:endParaRPr lang="es-CO" dirty="0"/>
          </a:p>
        </p:txBody>
      </p:sp>
      <p:sp>
        <p:nvSpPr>
          <p:cNvPr id="3" name="2 Marcador de contenido"/>
          <p:cNvSpPr>
            <a:spLocks noGrp="1"/>
          </p:cNvSpPr>
          <p:nvPr>
            <p:ph idx="1"/>
          </p:nvPr>
        </p:nvSpPr>
        <p:spPr>
          <a:xfrm>
            <a:off x="251520" y="1628800"/>
            <a:ext cx="8640960" cy="5112568"/>
          </a:xfrm>
          <a:solidFill>
            <a:schemeClr val="bg1"/>
          </a:solidFill>
          <a:scene3d>
            <a:camera prst="orthographicFront"/>
            <a:lightRig rig="threePt" dir="t"/>
          </a:scene3d>
          <a:sp3d>
            <a:bevelT w="139700" prst="cross"/>
          </a:sp3d>
        </p:spPr>
        <p:txBody>
          <a:bodyPr>
            <a:noAutofit/>
          </a:bodyPr>
          <a:lstStyle/>
          <a:p>
            <a:pPr marL="0" indent="0">
              <a:buNone/>
            </a:pPr>
            <a:r>
              <a:rPr lang="es-CO" sz="2800" b="1" dirty="0" smtClean="0"/>
              <a:t>«La </a:t>
            </a:r>
            <a:r>
              <a:rPr lang="es-CO" sz="2800" b="1" u="sng" dirty="0" smtClean="0"/>
              <a:t>justicia</a:t>
            </a:r>
            <a:r>
              <a:rPr lang="es-CO" sz="2800" b="1" dirty="0" smtClean="0"/>
              <a:t> de la ley»</a:t>
            </a:r>
            <a:endParaRPr lang="es-CO" sz="2800" dirty="0"/>
          </a:p>
          <a:p>
            <a:r>
              <a:rPr lang="es-CO" sz="2400" dirty="0"/>
              <a:t>  </a:t>
            </a:r>
            <a:r>
              <a:rPr lang="es-CO" sz="2400" dirty="0" smtClean="0">
                <a:solidFill>
                  <a:srgbClr val="FF0000"/>
                </a:solidFill>
              </a:rPr>
              <a:t>Rom. </a:t>
            </a:r>
            <a:r>
              <a:rPr lang="es-CO" sz="2400" dirty="0">
                <a:solidFill>
                  <a:srgbClr val="FF0000"/>
                </a:solidFill>
              </a:rPr>
              <a:t>1:17</a:t>
            </a:r>
            <a:r>
              <a:rPr lang="es-CO" sz="2400" dirty="0"/>
              <a:t>. Porque en el evangelio la </a:t>
            </a:r>
            <a:r>
              <a:rPr lang="es-CO" sz="2400" u="sng" dirty="0"/>
              <a:t>justicia de Dios</a:t>
            </a:r>
            <a:r>
              <a:rPr lang="es-CO" sz="2400" dirty="0"/>
              <a:t> se revela por fe y para fe, como está escrito: Mas el justo por la fe </a:t>
            </a:r>
            <a:r>
              <a:rPr lang="es-CO" sz="2400" dirty="0" smtClean="0"/>
              <a:t>vivirá. </a:t>
            </a:r>
            <a:r>
              <a:rPr lang="es-CO" sz="2400" u="sng" dirty="0" smtClean="0"/>
              <a:t>El </a:t>
            </a:r>
            <a:r>
              <a:rPr lang="es-CO" sz="2400" u="sng" dirty="0"/>
              <a:t>Evangelio revela </a:t>
            </a:r>
            <a:r>
              <a:rPr lang="es-CO" sz="2400" b="1" u="sng" dirty="0" smtClean="0"/>
              <a:t>INJUSTICIA</a:t>
            </a:r>
            <a:r>
              <a:rPr lang="es-CO" sz="2400" dirty="0" smtClean="0"/>
              <a:t> </a:t>
            </a:r>
            <a:r>
              <a:rPr lang="es-CO" sz="2400" dirty="0"/>
              <a:t>y la perfección de </a:t>
            </a:r>
            <a:r>
              <a:rPr lang="es-CO" sz="2400" dirty="0" smtClean="0"/>
              <a:t>Dios. </a:t>
            </a:r>
          </a:p>
          <a:p>
            <a:endParaRPr lang="es-CO" sz="2400" dirty="0"/>
          </a:p>
          <a:p>
            <a:pPr marL="0" indent="0">
              <a:buNone/>
            </a:pPr>
            <a:r>
              <a:rPr lang="es-CO" sz="2400" dirty="0" smtClean="0"/>
              <a:t>Nota.  Es «injusto», que un cordero tenga que morir, por cosas que no cometió, siendo irracional. Pero para que no digan que Dios es injusto, Él mismo se hace hombre, carga con la desobediencia del hombre y muere en su lugar. Esto es algo que nosotros no logramos entender, ¡por que, por que!  La única respuesta que Dios nos da, es que lo hozo por amor. </a:t>
            </a:r>
            <a:r>
              <a:rPr lang="es-CO" sz="2400" dirty="0" smtClean="0">
                <a:solidFill>
                  <a:srgbClr val="FF0000"/>
                </a:solidFill>
              </a:rPr>
              <a:t>(Ver Juan 3:16).   </a:t>
            </a:r>
            <a:r>
              <a:rPr lang="es-CO" sz="2400" dirty="0" smtClean="0"/>
              <a:t>Por </a:t>
            </a:r>
            <a:r>
              <a:rPr lang="es-CO" sz="2400" dirty="0"/>
              <a:t>lo tanto, Pablo aquí se está refiriendo a las justas exigencias de la ley o a la obediencia a sus justos requerimientos. </a:t>
            </a:r>
            <a:r>
              <a:rPr lang="es-CO" sz="2400" dirty="0" smtClean="0"/>
              <a:t> </a:t>
            </a:r>
            <a:endParaRPr lang="es-CO" sz="2400" dirty="0"/>
          </a:p>
        </p:txBody>
      </p:sp>
    </p:spTree>
    <p:extLst>
      <p:ext uri="{BB962C8B-B14F-4D97-AF65-F5344CB8AC3E}">
        <p14:creationId xmlns:p14="http://schemas.microsoft.com/office/powerpoint/2010/main" val="1406373638"/>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dirty="0" smtClean="0"/>
              <a:t>«</a:t>
            </a:r>
            <a:r>
              <a:rPr lang="es-CO" sz="3200" b="1" dirty="0" smtClean="0"/>
              <a:t>se </a:t>
            </a:r>
            <a:r>
              <a:rPr lang="es-CO" sz="3200" b="1" dirty="0"/>
              <a:t>cumpliese en nosotros, que no andamos conforme a la carne, sino conforme al Espírit</a:t>
            </a:r>
            <a:r>
              <a:rPr lang="es-CO" sz="3200" dirty="0"/>
              <a:t>u</a:t>
            </a:r>
            <a:r>
              <a:rPr lang="es-CO" sz="3200" dirty="0" smtClean="0"/>
              <a:t>»</a:t>
            </a:r>
            <a:endParaRPr lang="es-CO" sz="3200" dirty="0"/>
          </a:p>
        </p:txBody>
      </p:sp>
      <p:sp>
        <p:nvSpPr>
          <p:cNvPr id="3" name="2 Marcador de contenido"/>
          <p:cNvSpPr>
            <a:spLocks noGrp="1"/>
          </p:cNvSpPr>
          <p:nvPr>
            <p:ph idx="1"/>
          </p:nvPr>
        </p:nvSpPr>
        <p:spPr>
          <a:xfrm>
            <a:off x="457200" y="1600200"/>
            <a:ext cx="8229600" cy="4997152"/>
          </a:xfrm>
          <a:solidFill>
            <a:schemeClr val="bg1"/>
          </a:solidFill>
          <a:scene3d>
            <a:camera prst="orthographicFront"/>
            <a:lightRig rig="threePt" dir="t"/>
          </a:scene3d>
          <a:sp3d>
            <a:bevelT w="139700" prst="cross"/>
          </a:sp3d>
        </p:spPr>
        <p:txBody>
          <a:bodyPr>
            <a:normAutofit fontScale="62500" lnSpcReduction="20000"/>
          </a:bodyPr>
          <a:lstStyle/>
          <a:p>
            <a:r>
              <a:rPr lang="es-CO" dirty="0" smtClean="0"/>
              <a:t>En </a:t>
            </a:r>
            <a:r>
              <a:rPr lang="es-CO" dirty="0"/>
              <a:t>este contexto Pablo continúa hablando de la ley, que él aprobaba </a:t>
            </a:r>
            <a:r>
              <a:rPr lang="es-CO" dirty="0" smtClean="0"/>
              <a:t>y </a:t>
            </a:r>
            <a:r>
              <a:rPr lang="es-CO" dirty="0"/>
              <a:t>en la cual se </a:t>
            </a:r>
            <a:r>
              <a:rPr lang="es-CO" dirty="0" smtClean="0"/>
              <a:t>deleitaba </a:t>
            </a:r>
            <a:r>
              <a:rPr lang="es-CO" dirty="0"/>
              <a:t>pero descubrió que era incapaz de obedecerla sin Cristo </a:t>
            </a:r>
            <a:r>
              <a:rPr lang="es-CO" dirty="0" smtClean="0">
                <a:solidFill>
                  <a:srgbClr val="FF0000"/>
                </a:solidFill>
              </a:rPr>
              <a:t>(Ver Rom. 8:15-25</a:t>
            </a:r>
            <a:r>
              <a:rPr lang="es-CO" dirty="0">
                <a:solidFill>
                  <a:srgbClr val="FF0000"/>
                </a:solidFill>
              </a:rPr>
              <a:t>)</a:t>
            </a:r>
            <a:r>
              <a:rPr lang="es-CO" dirty="0"/>
              <a:t>. </a:t>
            </a:r>
          </a:p>
          <a:p>
            <a:r>
              <a:rPr lang="es-CO" dirty="0"/>
              <a:t> </a:t>
            </a:r>
            <a:r>
              <a:rPr lang="es-CO" dirty="0" smtClean="0"/>
              <a:t>«Se cumpliese» O </a:t>
            </a:r>
            <a:r>
              <a:rPr lang="es-CO" dirty="0"/>
              <a:t>“fuera realizada” o “fuera satisfecha”. Dios envió a su Hijo en semejanza de carne de pecado para que los hombres pudieran ser plenamente capacitados para cumplir con las justas exigencias de su santa ley. </a:t>
            </a:r>
            <a:endParaRPr lang="es-CO" dirty="0" smtClean="0"/>
          </a:p>
          <a:p>
            <a:pPr marL="0" indent="0">
              <a:buNone/>
            </a:pPr>
            <a:endParaRPr lang="es-CO" dirty="0" smtClean="0"/>
          </a:p>
          <a:p>
            <a:pPr marL="0" indent="0">
              <a:buNone/>
            </a:pPr>
            <a:r>
              <a:rPr lang="es-CO" dirty="0" smtClean="0"/>
              <a:t>El </a:t>
            </a:r>
            <a:r>
              <a:rPr lang="es-CO" dirty="0"/>
              <a:t>propósito del plan de salvación es poner la vida del hombre en armonía con la voluntad divina. </a:t>
            </a:r>
            <a:r>
              <a:rPr lang="es-CO" b="1" u="sng" dirty="0">
                <a:solidFill>
                  <a:srgbClr val="FF0000"/>
                </a:solidFill>
              </a:rPr>
              <a:t>Dios no dio a su Hijo con el propósito de cambiar o de abolir su ley, o para eximir al hombre de la necesidad de su perfecta obediencia. La ley siempre se ha presentado como una expresión de la inmutable voluntad de Dios y de su carácter.</a:t>
            </a:r>
            <a:r>
              <a:rPr lang="es-CO" b="1" dirty="0"/>
              <a:t> </a:t>
            </a:r>
            <a:r>
              <a:rPr lang="es-CO" dirty="0"/>
              <a:t>El hombre caído ha sido incapaz de obedecer sus órdenes, y la ley no ha tenido poder para fortalecerle a fin de que obedezca. </a:t>
            </a:r>
            <a:r>
              <a:rPr lang="es-CO" b="1" dirty="0">
                <a:solidFill>
                  <a:srgbClr val="FF0000"/>
                </a:solidFill>
              </a:rPr>
              <a:t>Pero Cristo vino para hacer posible que el hombre prestara perfecta obediencia</a:t>
            </a:r>
            <a:r>
              <a:rPr lang="es-CO" dirty="0"/>
              <a:t>. Estos versículos claramente indican el lugar permanente y la autoridad de la ley de Dios en el Evangelio y en el plan de salvación </a:t>
            </a:r>
            <a:r>
              <a:rPr lang="es-CO" b="1" u="sng" dirty="0" smtClean="0">
                <a:solidFill>
                  <a:srgbClr val="FF0000"/>
                </a:solidFill>
              </a:rPr>
              <a:t>(VER ROM.3:31). </a:t>
            </a:r>
          </a:p>
          <a:p>
            <a:endParaRPr lang="es-CO" dirty="0"/>
          </a:p>
        </p:txBody>
      </p:sp>
    </p:spTree>
    <p:extLst>
      <p:ext uri="{BB962C8B-B14F-4D97-AF65-F5344CB8AC3E}">
        <p14:creationId xmlns:p14="http://schemas.microsoft.com/office/powerpoint/2010/main" val="1511808533"/>
      </p:ext>
    </p:extLst>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480720"/>
          </a:xfrm>
          <a:solidFill>
            <a:schemeClr val="bg1"/>
          </a:solidFill>
          <a:scene3d>
            <a:camera prst="orthographicFront"/>
            <a:lightRig rig="threePt" dir="t"/>
          </a:scene3d>
          <a:sp3d>
            <a:bevelT w="139700" prst="cross"/>
          </a:sp3d>
        </p:spPr>
        <p:txBody>
          <a:bodyPr>
            <a:normAutofit fontScale="77500" lnSpcReduction="20000"/>
          </a:bodyPr>
          <a:lstStyle/>
          <a:p>
            <a:pPr marL="0" indent="0" algn="ctr">
              <a:buNone/>
            </a:pPr>
            <a:r>
              <a:rPr lang="es-CO" dirty="0" smtClean="0"/>
              <a:t>Pablo </a:t>
            </a:r>
            <a:r>
              <a:rPr lang="es-CO" dirty="0"/>
              <a:t>no dice “</a:t>
            </a:r>
            <a:r>
              <a:rPr lang="es-CO" b="1" dirty="0">
                <a:latin typeface="Agency FB" pitchFamily="34" charset="0"/>
              </a:rPr>
              <a:t>para que se cumpliese parcialmente</a:t>
            </a:r>
            <a:r>
              <a:rPr lang="es-CO" dirty="0"/>
              <a:t>”. La Biblia es consistente al hablar de la transformación entera, de la </a:t>
            </a:r>
            <a:r>
              <a:rPr lang="es-CO" dirty="0" smtClean="0"/>
              <a:t>obediencia perfecta.</a:t>
            </a:r>
          </a:p>
          <a:p>
            <a:pPr marL="0" indent="0" algn="ctr">
              <a:buNone/>
            </a:pPr>
            <a:r>
              <a:rPr lang="es-CO" dirty="0" smtClean="0">
                <a:solidFill>
                  <a:srgbClr val="FF0000"/>
                </a:solidFill>
              </a:rPr>
              <a:t>Ver (Mat. 5:48</a:t>
            </a:r>
            <a:r>
              <a:rPr lang="es-CO" dirty="0">
                <a:solidFill>
                  <a:srgbClr val="FF0000"/>
                </a:solidFill>
              </a:rPr>
              <a:t>; </a:t>
            </a:r>
            <a:r>
              <a:rPr lang="es-CO" dirty="0" smtClean="0">
                <a:solidFill>
                  <a:srgbClr val="FF0000"/>
                </a:solidFill>
              </a:rPr>
              <a:t>2Co. 7:1</a:t>
            </a:r>
            <a:r>
              <a:rPr lang="es-CO" dirty="0">
                <a:solidFill>
                  <a:srgbClr val="FF0000"/>
                </a:solidFill>
              </a:rPr>
              <a:t>; </a:t>
            </a:r>
            <a:r>
              <a:rPr lang="es-CO" dirty="0" smtClean="0">
                <a:solidFill>
                  <a:srgbClr val="FF0000"/>
                </a:solidFill>
              </a:rPr>
              <a:t>Efe. 4:12-13</a:t>
            </a:r>
            <a:r>
              <a:rPr lang="es-CO" dirty="0">
                <a:solidFill>
                  <a:srgbClr val="FF0000"/>
                </a:solidFill>
              </a:rPr>
              <a:t>; </a:t>
            </a:r>
            <a:r>
              <a:rPr lang="es-CO" dirty="0" smtClean="0">
                <a:solidFill>
                  <a:srgbClr val="FF0000"/>
                </a:solidFill>
              </a:rPr>
              <a:t>Col. 1:28</a:t>
            </a:r>
            <a:r>
              <a:rPr lang="es-CO" dirty="0">
                <a:solidFill>
                  <a:srgbClr val="FF0000"/>
                </a:solidFill>
              </a:rPr>
              <a:t>; </a:t>
            </a:r>
            <a:r>
              <a:rPr lang="es-CO" dirty="0" smtClean="0">
                <a:solidFill>
                  <a:srgbClr val="FF0000"/>
                </a:solidFill>
              </a:rPr>
              <a:t>Col. 4:12</a:t>
            </a:r>
            <a:r>
              <a:rPr lang="es-CO" dirty="0">
                <a:solidFill>
                  <a:srgbClr val="FF0000"/>
                </a:solidFill>
              </a:rPr>
              <a:t>; </a:t>
            </a:r>
            <a:r>
              <a:rPr lang="es-CO" dirty="0" smtClean="0">
                <a:solidFill>
                  <a:srgbClr val="FF0000"/>
                </a:solidFill>
              </a:rPr>
              <a:t>2Tim. 3:17</a:t>
            </a:r>
            <a:r>
              <a:rPr lang="es-CO" dirty="0">
                <a:solidFill>
                  <a:srgbClr val="FF0000"/>
                </a:solidFill>
              </a:rPr>
              <a:t>; </a:t>
            </a:r>
            <a:r>
              <a:rPr lang="es-CO" dirty="0" smtClean="0">
                <a:solidFill>
                  <a:srgbClr val="FF0000"/>
                </a:solidFill>
              </a:rPr>
              <a:t>Heb. 6:1</a:t>
            </a:r>
            <a:r>
              <a:rPr lang="es-CO" dirty="0">
                <a:solidFill>
                  <a:srgbClr val="FF0000"/>
                </a:solidFill>
              </a:rPr>
              <a:t>; </a:t>
            </a:r>
            <a:r>
              <a:rPr lang="es-CO" dirty="0" smtClean="0">
                <a:solidFill>
                  <a:srgbClr val="FF0000"/>
                </a:solidFill>
              </a:rPr>
              <a:t>Heb. 13:21</a:t>
            </a:r>
            <a:r>
              <a:rPr lang="es-CO" dirty="0">
                <a:solidFill>
                  <a:srgbClr val="FF0000"/>
                </a:solidFill>
              </a:rPr>
              <a:t>).  </a:t>
            </a:r>
            <a:endParaRPr lang="es-CO" dirty="0" smtClean="0">
              <a:solidFill>
                <a:srgbClr val="FF0000"/>
              </a:solidFill>
            </a:endParaRPr>
          </a:p>
          <a:p>
            <a:pPr marL="0" indent="0" algn="ctr">
              <a:buNone/>
            </a:pPr>
            <a:endParaRPr lang="es-CO" dirty="0" smtClean="0"/>
          </a:p>
          <a:p>
            <a:pPr marL="0" indent="0" algn="ctr">
              <a:buNone/>
            </a:pPr>
            <a:r>
              <a:rPr lang="es-CO" dirty="0" smtClean="0"/>
              <a:t>Dios </a:t>
            </a:r>
            <a:r>
              <a:rPr lang="es-CO" dirty="0"/>
              <a:t>requiere perfecta obediencia de sus hijos, y la perfecta vida de Cristo en su humanidad es la seguridad de Dios para nosotros de que mediante su poder también podemos alcanzar la perfección de carácter </a:t>
            </a:r>
            <a:r>
              <a:rPr lang="es-CO" dirty="0">
                <a:solidFill>
                  <a:srgbClr val="FF0000"/>
                </a:solidFill>
              </a:rPr>
              <a:t>(ver PVGM 255-256; HAp 423). </a:t>
            </a:r>
          </a:p>
          <a:p>
            <a:pPr marL="0" indent="0">
              <a:buNone/>
            </a:pPr>
            <a:endParaRPr lang="es-CO" dirty="0" smtClean="0"/>
          </a:p>
          <a:p>
            <a:pPr marL="0" indent="0" algn="ctr">
              <a:buNone/>
            </a:pPr>
            <a:r>
              <a:rPr lang="es-CO" dirty="0" smtClean="0"/>
              <a:t>Pablo dice: «</a:t>
            </a:r>
            <a:r>
              <a:rPr lang="es-CO" b="1" dirty="0" smtClean="0"/>
              <a:t>que </a:t>
            </a:r>
            <a:r>
              <a:rPr lang="es-CO" b="1" dirty="0"/>
              <a:t>no andamos conforme a la </a:t>
            </a:r>
            <a:r>
              <a:rPr lang="es-CO" b="1" dirty="0" smtClean="0"/>
              <a:t>carne</a:t>
            </a:r>
            <a:r>
              <a:rPr lang="es-CO" dirty="0" smtClean="0"/>
              <a:t>». Literalmente </a:t>
            </a:r>
            <a:r>
              <a:rPr lang="es-CO" dirty="0"/>
              <a:t>“</a:t>
            </a:r>
            <a:r>
              <a:rPr lang="es-CO" b="1" dirty="0"/>
              <a:t>andar de aquí para allá</a:t>
            </a:r>
            <a:r>
              <a:rPr lang="es-CO" dirty="0"/>
              <a:t>”, lo que implica conducta habitual. Por lo tanto, puede traducirse “</a:t>
            </a:r>
            <a:r>
              <a:rPr lang="es-CO" b="1" dirty="0"/>
              <a:t>seguimos una </a:t>
            </a:r>
            <a:r>
              <a:rPr lang="es-CO" b="1" dirty="0" smtClean="0"/>
              <a:t>conducta habitual</a:t>
            </a:r>
            <a:r>
              <a:rPr lang="es-CO" dirty="0" smtClean="0"/>
              <a:t>” </a:t>
            </a:r>
          </a:p>
          <a:p>
            <a:pPr marL="0" indent="0" algn="ctr">
              <a:buNone/>
            </a:pPr>
            <a:r>
              <a:rPr lang="es-CO" dirty="0" smtClean="0">
                <a:solidFill>
                  <a:srgbClr val="FF0000"/>
                </a:solidFill>
              </a:rPr>
              <a:t>(Ver Rom. 6:4</a:t>
            </a:r>
            <a:r>
              <a:rPr lang="es-CO" dirty="0">
                <a:solidFill>
                  <a:srgbClr val="FF0000"/>
                </a:solidFill>
              </a:rPr>
              <a:t>; </a:t>
            </a:r>
            <a:r>
              <a:rPr lang="es-CO" dirty="0" smtClean="0">
                <a:solidFill>
                  <a:srgbClr val="FF0000"/>
                </a:solidFill>
              </a:rPr>
              <a:t>2Co.5:7</a:t>
            </a:r>
            <a:r>
              <a:rPr lang="es-CO" dirty="0">
                <a:solidFill>
                  <a:srgbClr val="FF0000"/>
                </a:solidFill>
              </a:rPr>
              <a:t>; </a:t>
            </a:r>
            <a:r>
              <a:rPr lang="es-CO" dirty="0" smtClean="0">
                <a:solidFill>
                  <a:srgbClr val="FF0000"/>
                </a:solidFill>
              </a:rPr>
              <a:t>2Co.10:3</a:t>
            </a:r>
            <a:r>
              <a:rPr lang="es-CO" dirty="0">
                <a:solidFill>
                  <a:srgbClr val="FF0000"/>
                </a:solidFill>
              </a:rPr>
              <a:t>; </a:t>
            </a:r>
            <a:r>
              <a:rPr lang="es-CO" dirty="0" smtClean="0">
                <a:solidFill>
                  <a:srgbClr val="FF0000"/>
                </a:solidFill>
              </a:rPr>
              <a:t>Efe. 2:10</a:t>
            </a:r>
            <a:r>
              <a:rPr lang="es-CO" dirty="0">
                <a:solidFill>
                  <a:srgbClr val="FF0000"/>
                </a:solidFill>
              </a:rPr>
              <a:t>; </a:t>
            </a:r>
            <a:r>
              <a:rPr lang="es-CO" dirty="0" smtClean="0">
                <a:solidFill>
                  <a:srgbClr val="FF0000"/>
                </a:solidFill>
              </a:rPr>
              <a:t>y 4:1).  </a:t>
            </a:r>
            <a:endParaRPr lang="es-CO" dirty="0">
              <a:solidFill>
                <a:srgbClr val="FF0000"/>
              </a:solidFill>
            </a:endParaRPr>
          </a:p>
          <a:p>
            <a:pPr marL="0" indent="0" algn="ctr">
              <a:buNone/>
            </a:pPr>
            <a:r>
              <a:rPr lang="es-CO" dirty="0" smtClean="0"/>
              <a:t>Quienes </a:t>
            </a:r>
            <a:r>
              <a:rPr lang="es-CO" dirty="0"/>
              <a:t>cumplen los justos requisitos de la ley ya no viven de acuerdo con los dictados y los impulsos de la carne. La complacencia de los deseos carnales no es más el principio rector de sus vidas. </a:t>
            </a:r>
            <a:r>
              <a:rPr lang="es-CO" dirty="0" smtClean="0"/>
              <a:t> </a:t>
            </a:r>
            <a:endParaRPr lang="es-CO" dirty="0"/>
          </a:p>
        </p:txBody>
      </p:sp>
    </p:spTree>
    <p:extLst>
      <p:ext uri="{BB962C8B-B14F-4D97-AF65-F5344CB8AC3E}">
        <p14:creationId xmlns:p14="http://schemas.microsoft.com/office/powerpoint/2010/main" val="215738577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bg1"/>
          </a:solidFill>
          <a:effectLst>
            <a:glow rad="101600">
              <a:srgbClr val="FF0000">
                <a:alpha val="60000"/>
              </a:srgbClr>
            </a:glow>
          </a:effectLst>
          <a:scene3d>
            <a:camera prst="orthographicFront"/>
            <a:lightRig rig="threePt" dir="t"/>
          </a:scene3d>
          <a:sp3d>
            <a:bevelT w="139700" prst="cross"/>
          </a:sp3d>
        </p:spPr>
        <p:txBody>
          <a:bodyPr>
            <a:normAutofit fontScale="92500" lnSpcReduction="20000"/>
          </a:bodyPr>
          <a:lstStyle/>
          <a:p>
            <a:pPr marL="0" indent="0">
              <a:buNone/>
            </a:pPr>
            <a:r>
              <a:rPr lang="es-CO" dirty="0" smtClean="0"/>
              <a:t>«</a:t>
            </a:r>
            <a:r>
              <a:rPr lang="es-CO" sz="4000" b="1" dirty="0" smtClean="0"/>
              <a:t>Sino Conforme </a:t>
            </a:r>
            <a:r>
              <a:rPr lang="es-CO" sz="4000" b="1" dirty="0"/>
              <a:t>al </a:t>
            </a:r>
            <a:r>
              <a:rPr lang="es-CO" sz="4000" b="1" dirty="0" smtClean="0"/>
              <a:t>Espíritu</a:t>
            </a:r>
            <a:r>
              <a:rPr lang="es-CO" dirty="0" smtClean="0"/>
              <a:t>» </a:t>
            </a:r>
            <a:endParaRPr lang="es-CO" dirty="0"/>
          </a:p>
          <a:p>
            <a:pPr lvl="1"/>
            <a:r>
              <a:rPr lang="es-CO" dirty="0"/>
              <a:t>  Es decir, rigen su conducta de acuerdo con los dictados y la conducción del </a:t>
            </a:r>
            <a:r>
              <a:rPr lang="es-CO" dirty="0" smtClean="0"/>
              <a:t>Espíritu Santo, </a:t>
            </a:r>
            <a:r>
              <a:rPr lang="es-CO" dirty="0"/>
              <a:t>el Espíritu de Cristo que mora en su </a:t>
            </a:r>
            <a:r>
              <a:rPr lang="es-CO" dirty="0" smtClean="0"/>
              <a:t>interior. En </a:t>
            </a:r>
            <a:r>
              <a:rPr lang="es-CO" dirty="0"/>
              <a:t>ellos se está cumpliendo el justo requerimiento de la ley. Lo que la ley pide se resume en amor cristiano, pues “</a:t>
            </a:r>
            <a:r>
              <a:rPr lang="es-CO" b="1" dirty="0">
                <a:latin typeface="Agency FB" pitchFamily="34" charset="0"/>
              </a:rPr>
              <a:t>el cumplimiento de la ley es el amor</a:t>
            </a:r>
            <a:r>
              <a:rPr lang="es-CO" dirty="0" smtClean="0"/>
              <a:t>”, como lo dice  </a:t>
            </a:r>
            <a:r>
              <a:rPr lang="es-CO" dirty="0">
                <a:solidFill>
                  <a:srgbClr val="FF0000"/>
                </a:solidFill>
              </a:rPr>
              <a:t>(</a:t>
            </a:r>
            <a:r>
              <a:rPr lang="es-CO" dirty="0" smtClean="0">
                <a:solidFill>
                  <a:srgbClr val="FF0000"/>
                </a:solidFill>
              </a:rPr>
              <a:t>Rom.13:10</a:t>
            </a:r>
            <a:r>
              <a:rPr lang="es-CO" dirty="0">
                <a:solidFill>
                  <a:srgbClr val="FF0000"/>
                </a:solidFill>
              </a:rPr>
              <a:t>). </a:t>
            </a:r>
            <a:r>
              <a:rPr lang="es-CO" dirty="0"/>
              <a:t>El resultado de la obra del Espíritu Santo en la vida es también amor, pues “</a:t>
            </a:r>
            <a:r>
              <a:rPr lang="es-CO" b="1" dirty="0">
                <a:latin typeface="Agency FB" pitchFamily="34" charset="0"/>
              </a:rPr>
              <a:t>el fruto del Espíritu es amor</a:t>
            </a:r>
            <a:r>
              <a:rPr lang="es-CO" dirty="0"/>
              <a:t>” </a:t>
            </a:r>
            <a:r>
              <a:rPr lang="es-CO" dirty="0">
                <a:solidFill>
                  <a:srgbClr val="FF0000"/>
                </a:solidFill>
              </a:rPr>
              <a:t>(</a:t>
            </a:r>
            <a:r>
              <a:rPr lang="es-CO" dirty="0" smtClean="0">
                <a:solidFill>
                  <a:srgbClr val="FF0000"/>
                </a:solidFill>
              </a:rPr>
              <a:t>Gal.5:22</a:t>
            </a:r>
            <a:r>
              <a:rPr lang="es-CO" dirty="0">
                <a:solidFill>
                  <a:srgbClr val="FF0000"/>
                </a:solidFill>
              </a:rPr>
              <a:t>). </a:t>
            </a:r>
            <a:endParaRPr lang="es-CO" dirty="0" smtClean="0">
              <a:solidFill>
                <a:srgbClr val="FF0000"/>
              </a:solidFill>
            </a:endParaRPr>
          </a:p>
          <a:p>
            <a:pPr lvl="1"/>
            <a:r>
              <a:rPr lang="es-CO" dirty="0" smtClean="0"/>
              <a:t> </a:t>
            </a:r>
            <a:r>
              <a:rPr lang="es-CO" dirty="0"/>
              <a:t>Por lo tanto, la vida conforme al Espíritu significa una vida en la cual se cumplen las justas demandas de la ley: una vida de amor y de amante obediencia. El gran propósito por el cual Dios envió a su Hijo al mundo, fue que una vida como ésta pudiera estar al alcance de los creyentes</a:t>
            </a:r>
            <a:r>
              <a:rPr lang="es-CO" i="1" dirty="0"/>
              <a:t>. </a:t>
            </a:r>
            <a:r>
              <a:rPr lang="es-CO" i="1" dirty="0" smtClean="0"/>
              <a:t>Amen.</a:t>
            </a:r>
            <a:endParaRPr lang="es-CO" i="1" dirty="0"/>
          </a:p>
        </p:txBody>
      </p:sp>
    </p:spTree>
    <p:extLst>
      <p:ext uri="{BB962C8B-B14F-4D97-AF65-F5344CB8AC3E}">
        <p14:creationId xmlns:p14="http://schemas.microsoft.com/office/powerpoint/2010/main" val="1230056449"/>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u="sng" dirty="0" smtClean="0"/>
              <a:t>Verso 5</a:t>
            </a:r>
            <a:r>
              <a:rPr lang="es-CO" sz="2800" dirty="0" smtClean="0"/>
              <a:t>: «</a:t>
            </a:r>
            <a:r>
              <a:rPr lang="es-CO" sz="2800" b="1" dirty="0" smtClean="0"/>
              <a:t>Porque </a:t>
            </a:r>
            <a:r>
              <a:rPr lang="es-CO" sz="2800" b="1" dirty="0"/>
              <a:t>los que son de la carne, en las cosas de la carne piensan; pero los que son del Espíritu, en las cosas del </a:t>
            </a:r>
            <a:r>
              <a:rPr lang="es-CO" sz="2800" b="1" dirty="0" smtClean="0"/>
              <a:t>Espíritu</a:t>
            </a:r>
            <a:r>
              <a:rPr lang="es-CO" sz="2800" dirty="0" smtClean="0"/>
              <a:t>»</a:t>
            </a:r>
            <a:endParaRPr lang="es-CO" dirty="0"/>
          </a:p>
        </p:txBody>
      </p:sp>
      <p:sp>
        <p:nvSpPr>
          <p:cNvPr id="3" name="2 Marcador de contenido"/>
          <p:cNvSpPr>
            <a:spLocks noGrp="1"/>
          </p:cNvSpPr>
          <p:nvPr>
            <p:ph idx="1"/>
          </p:nvPr>
        </p:nvSpPr>
        <p:spPr>
          <a:xfrm>
            <a:off x="457200" y="1772816"/>
            <a:ext cx="8229600" cy="4896544"/>
          </a:xfrm>
          <a:solidFill>
            <a:schemeClr val="bg1"/>
          </a:solidFill>
          <a:scene3d>
            <a:camera prst="orthographicFront"/>
            <a:lightRig rig="threePt" dir="t"/>
          </a:scene3d>
          <a:sp3d>
            <a:bevelT w="139700" prst="cross"/>
          </a:sp3d>
        </p:spPr>
        <p:txBody>
          <a:bodyPr>
            <a:normAutofit fontScale="85000" lnSpcReduction="20000"/>
          </a:bodyPr>
          <a:lstStyle/>
          <a:p>
            <a:pPr marL="0" indent="0">
              <a:buNone/>
            </a:pPr>
            <a:r>
              <a:rPr lang="es-CO" sz="2100" b="1" dirty="0" smtClean="0"/>
              <a:t>«</a:t>
            </a:r>
            <a:r>
              <a:rPr lang="es-CO" sz="3300" b="1" dirty="0" smtClean="0"/>
              <a:t>Porque </a:t>
            </a:r>
            <a:r>
              <a:rPr lang="es-CO" sz="3300" b="1" dirty="0"/>
              <a:t>los que son de la carne, en las cosas de la carne </a:t>
            </a:r>
            <a:r>
              <a:rPr lang="es-CO" sz="3300" b="1" dirty="0" smtClean="0"/>
              <a:t>piensan</a:t>
            </a:r>
            <a:r>
              <a:rPr lang="es-CO" sz="2100" b="1" dirty="0" smtClean="0"/>
              <a:t>» </a:t>
            </a:r>
            <a:endParaRPr lang="es-CO" sz="2100" b="1" dirty="0"/>
          </a:p>
          <a:p>
            <a:pPr lvl="1"/>
            <a:r>
              <a:rPr lang="es-CO" dirty="0" smtClean="0"/>
              <a:t>El creyente ahora:  «</a:t>
            </a:r>
            <a:r>
              <a:rPr lang="es-CO" b="1" dirty="0" smtClean="0"/>
              <a:t>no anda conforme </a:t>
            </a:r>
            <a:r>
              <a:rPr lang="es-CO" b="1" dirty="0"/>
              <a:t>a la </a:t>
            </a:r>
            <a:r>
              <a:rPr lang="es-CO" b="1" dirty="0" smtClean="0"/>
              <a:t>carne</a:t>
            </a:r>
            <a:r>
              <a:rPr lang="es-CO" dirty="0" smtClean="0"/>
              <a:t>». Pero los no acepta a Cristo</a:t>
            </a:r>
            <a:r>
              <a:rPr lang="es-CO" dirty="0"/>
              <a:t>, </a:t>
            </a:r>
            <a:r>
              <a:rPr lang="es-CO" dirty="0" smtClean="0"/>
              <a:t>«</a:t>
            </a:r>
            <a:r>
              <a:rPr lang="es-CO" b="1" dirty="0" smtClean="0"/>
              <a:t>en </a:t>
            </a:r>
            <a:r>
              <a:rPr lang="es-CO" b="1" dirty="0"/>
              <a:t>las cosas de la carne piensan</a:t>
            </a:r>
            <a:r>
              <a:rPr lang="es-CO" dirty="0" smtClean="0"/>
              <a:t>». Por tanto: </a:t>
            </a:r>
            <a:r>
              <a:rPr lang="es-CO" dirty="0" smtClean="0">
                <a:solidFill>
                  <a:srgbClr val="FF0000"/>
                </a:solidFill>
              </a:rPr>
              <a:t>Andar </a:t>
            </a:r>
            <a:r>
              <a:rPr lang="es-CO" dirty="0">
                <a:solidFill>
                  <a:srgbClr val="FF0000"/>
                </a:solidFill>
              </a:rPr>
              <a:t>“conforme a la carne” es seguir este principio en la vida real. </a:t>
            </a:r>
            <a:r>
              <a:rPr lang="es-CO" dirty="0" smtClean="0">
                <a:solidFill>
                  <a:srgbClr val="FF0000"/>
                </a:solidFill>
              </a:rPr>
              <a:t> </a:t>
            </a:r>
            <a:r>
              <a:rPr lang="es-CO" dirty="0">
                <a:solidFill>
                  <a:srgbClr val="FF0000"/>
                </a:solidFill>
              </a:rPr>
              <a:t>“pensar en”, “ocuparse de”, “poner la mente en”, “esforzarse por”.  </a:t>
            </a:r>
            <a:r>
              <a:rPr lang="es-CO" dirty="0" smtClean="0">
                <a:solidFill>
                  <a:srgbClr val="FF0000"/>
                </a:solidFill>
              </a:rPr>
              <a:t>Toda </a:t>
            </a:r>
            <a:r>
              <a:rPr lang="es-CO" dirty="0">
                <a:solidFill>
                  <a:srgbClr val="FF0000"/>
                </a:solidFill>
              </a:rPr>
              <a:t>la actividad mental y moral de los que “son de la carne” está puesta en la complacencia egoísta de los deseos carnales</a:t>
            </a:r>
            <a:r>
              <a:rPr lang="es-CO" dirty="0"/>
              <a:t>. </a:t>
            </a:r>
            <a:endParaRPr lang="es-CO" b="1" dirty="0"/>
          </a:p>
          <a:p>
            <a:pPr lvl="1"/>
            <a:r>
              <a:rPr lang="es-CO" dirty="0"/>
              <a:t>  Estamos bajo la influencia predominante de uno u otro de los dos principios que se contrastan en este versículo. La modalidad de nuestra vida y el carácter de nuestras acciones dependerán del principio que predomine. En </a:t>
            </a:r>
            <a:r>
              <a:rPr lang="es-CO" dirty="0" smtClean="0">
                <a:solidFill>
                  <a:srgbClr val="FF0000"/>
                </a:solidFill>
              </a:rPr>
              <a:t>Gal. 5:16-24</a:t>
            </a:r>
            <a:r>
              <a:rPr lang="es-CO" dirty="0" smtClean="0"/>
              <a:t> </a:t>
            </a:r>
            <a:r>
              <a:rPr lang="es-CO" dirty="0"/>
              <a:t>Pablo describe el contraste absoluto que existe entre las cosas de la carne y las del Espíritu. </a:t>
            </a:r>
          </a:p>
          <a:p>
            <a:endParaRPr lang="es-CO" dirty="0"/>
          </a:p>
        </p:txBody>
      </p:sp>
    </p:spTree>
    <p:extLst>
      <p:ext uri="{BB962C8B-B14F-4D97-AF65-F5344CB8AC3E}">
        <p14:creationId xmlns:p14="http://schemas.microsoft.com/office/powerpoint/2010/main" val="3102669887"/>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400" u="sng" dirty="0" smtClean="0"/>
              <a:t>VERSO 6</a:t>
            </a:r>
            <a:r>
              <a:rPr lang="es-CO" sz="3200" dirty="0"/>
              <a:t>. </a:t>
            </a:r>
            <a:r>
              <a:rPr lang="es-CO" sz="3200" dirty="0" smtClean="0"/>
              <a:t>«</a:t>
            </a:r>
            <a:r>
              <a:rPr lang="es-CO" sz="3200" i="1" dirty="0" smtClean="0">
                <a:latin typeface="Agency FB" pitchFamily="34" charset="0"/>
              </a:rPr>
              <a:t>Porque </a:t>
            </a:r>
            <a:r>
              <a:rPr lang="es-CO" sz="3200" i="1" dirty="0">
                <a:latin typeface="Agency FB" pitchFamily="34" charset="0"/>
              </a:rPr>
              <a:t>la mente carnal es muerte, pero la mente espiritual, vida y </a:t>
            </a:r>
            <a:r>
              <a:rPr lang="es-CO" sz="3200" i="1" dirty="0" smtClean="0">
                <a:latin typeface="Agency FB" pitchFamily="34" charset="0"/>
              </a:rPr>
              <a:t>paz</a:t>
            </a:r>
            <a:r>
              <a:rPr lang="es-CO" sz="3200" dirty="0" smtClean="0"/>
              <a:t>» </a:t>
            </a:r>
            <a:endParaRPr lang="es-CO" sz="3200" dirty="0"/>
          </a:p>
        </p:txBody>
      </p:sp>
      <p:sp>
        <p:nvSpPr>
          <p:cNvPr id="3" name="2 Marcador de contenido"/>
          <p:cNvSpPr>
            <a:spLocks noGrp="1"/>
          </p:cNvSpPr>
          <p:nvPr>
            <p:ph idx="1"/>
          </p:nvPr>
        </p:nvSpPr>
        <p:spPr>
          <a:xfrm>
            <a:off x="457200" y="1600200"/>
            <a:ext cx="8229600" cy="4925144"/>
          </a:xfrm>
          <a:solidFill>
            <a:schemeClr val="bg1"/>
          </a:solidFill>
          <a:effectLst>
            <a:glow rad="101600">
              <a:srgbClr val="C00000">
                <a:alpha val="60000"/>
              </a:srgbClr>
            </a:glow>
          </a:effectLst>
          <a:scene3d>
            <a:camera prst="orthographicFront"/>
            <a:lightRig rig="threePt" dir="t"/>
          </a:scene3d>
          <a:sp3d>
            <a:bevelT w="139700" prst="cross"/>
          </a:sp3d>
        </p:spPr>
        <p:txBody>
          <a:bodyPr>
            <a:normAutofit fontScale="85000" lnSpcReduction="10000"/>
          </a:bodyPr>
          <a:lstStyle/>
          <a:p>
            <a:pPr marL="0" indent="0">
              <a:buNone/>
            </a:pPr>
            <a:r>
              <a:rPr lang="es-CO" sz="4000" dirty="0" smtClean="0"/>
              <a:t>«</a:t>
            </a:r>
            <a:r>
              <a:rPr lang="es-CO" sz="4200" b="1" dirty="0" smtClean="0"/>
              <a:t>Porque </a:t>
            </a:r>
            <a:r>
              <a:rPr lang="es-CO" sz="4200" b="1" dirty="0"/>
              <a:t>la mente carnal es </a:t>
            </a:r>
            <a:r>
              <a:rPr lang="es-CO" sz="4200" b="1" dirty="0" smtClean="0"/>
              <a:t>muerte</a:t>
            </a:r>
            <a:r>
              <a:rPr lang="es-CO" sz="4000" dirty="0" smtClean="0"/>
              <a:t>»</a:t>
            </a:r>
            <a:endParaRPr lang="es-CO" sz="4000" b="1" dirty="0"/>
          </a:p>
          <a:p>
            <a:pPr lvl="1"/>
            <a:r>
              <a:rPr lang="es-CO" dirty="0"/>
              <a:t> </a:t>
            </a:r>
            <a:r>
              <a:rPr lang="es-CO" dirty="0" smtClean="0"/>
              <a:t>Literalmente </a:t>
            </a:r>
            <a:r>
              <a:rPr lang="es-CO" dirty="0"/>
              <a:t>“</a:t>
            </a:r>
            <a:r>
              <a:rPr lang="es-CO" b="1" dirty="0"/>
              <a:t>la manera de pensar de la carne</a:t>
            </a:r>
            <a:r>
              <a:rPr lang="es-CO" dirty="0" smtClean="0"/>
              <a:t>” O </a:t>
            </a:r>
            <a:r>
              <a:rPr lang="es-CO" dirty="0"/>
              <a:t>“</a:t>
            </a:r>
            <a:r>
              <a:rPr lang="es-CO" b="1" dirty="0"/>
              <a:t>Las tendencias de la carne</a:t>
            </a:r>
            <a:r>
              <a:rPr lang="es-CO" dirty="0" smtClean="0"/>
              <a:t>”, es muerte. </a:t>
            </a:r>
            <a:r>
              <a:rPr lang="es-CO" dirty="0"/>
              <a:t> </a:t>
            </a:r>
            <a:r>
              <a:rPr lang="es-CO" dirty="0" smtClean="0"/>
              <a:t>Mente </a:t>
            </a:r>
            <a:r>
              <a:rPr lang="es-CO" dirty="0"/>
              <a:t>significa aquí “</a:t>
            </a:r>
            <a:r>
              <a:rPr lang="es-CO" b="1" dirty="0"/>
              <a:t>pensamiento</a:t>
            </a:r>
            <a:r>
              <a:rPr lang="es-CO" dirty="0"/>
              <a:t>”, “</a:t>
            </a:r>
            <a:r>
              <a:rPr lang="es-CO" b="1" dirty="0"/>
              <a:t>propósito”, </a:t>
            </a:r>
            <a:r>
              <a:rPr lang="es-CO" dirty="0"/>
              <a:t>“</a:t>
            </a:r>
            <a:r>
              <a:rPr lang="es-CO" b="1" dirty="0"/>
              <a:t>intención</a:t>
            </a:r>
            <a:r>
              <a:rPr lang="es-CO" dirty="0"/>
              <a:t>”, “</a:t>
            </a:r>
            <a:r>
              <a:rPr lang="es-CO" b="1" dirty="0"/>
              <a:t>inclinación</a:t>
            </a:r>
            <a:r>
              <a:rPr lang="es-CO" dirty="0" smtClean="0"/>
              <a:t>”. El que «Sondea los corazones sabe cuál es la intención del Espíritu…” </a:t>
            </a:r>
            <a:r>
              <a:rPr lang="es-CO" dirty="0" smtClean="0">
                <a:solidFill>
                  <a:srgbClr val="FF0000"/>
                </a:solidFill>
              </a:rPr>
              <a:t>(Rom. 8:27 </a:t>
            </a:r>
            <a:r>
              <a:rPr lang="es-CO" dirty="0" err="1" smtClean="0">
                <a:solidFill>
                  <a:srgbClr val="FF0000"/>
                </a:solidFill>
              </a:rPr>
              <a:t>pp</a:t>
            </a:r>
            <a:r>
              <a:rPr lang="es-CO" dirty="0" smtClean="0">
                <a:solidFill>
                  <a:srgbClr val="FF0000"/>
                </a:solidFill>
              </a:rPr>
              <a:t>). </a:t>
            </a:r>
            <a:endParaRPr lang="es-CO" b="1" dirty="0"/>
          </a:p>
          <a:p>
            <a:pPr lvl="1"/>
            <a:endParaRPr lang="es-CO" dirty="0" smtClean="0"/>
          </a:p>
          <a:p>
            <a:pPr lvl="1"/>
            <a:r>
              <a:rPr lang="es-CO" dirty="0" smtClean="0"/>
              <a:t>Pensar </a:t>
            </a:r>
            <a:r>
              <a:rPr lang="es-CO" dirty="0"/>
              <a:t>únicamente en la complacencia de los deseos carnales es muerte. </a:t>
            </a:r>
            <a:r>
              <a:rPr lang="es-CO" b="1" dirty="0">
                <a:solidFill>
                  <a:srgbClr val="0070C0"/>
                </a:solidFill>
              </a:rPr>
              <a:t>El que vive para ese propósito egoísta está muerto mientras </a:t>
            </a:r>
            <a:r>
              <a:rPr lang="es-CO" b="1" dirty="0" smtClean="0">
                <a:solidFill>
                  <a:srgbClr val="0070C0"/>
                </a:solidFill>
              </a:rPr>
              <a:t>vive</a:t>
            </a:r>
            <a:r>
              <a:rPr lang="es-CO" dirty="0" smtClean="0"/>
              <a:t>. </a:t>
            </a:r>
            <a:r>
              <a:rPr lang="es-CO" dirty="0" smtClean="0">
                <a:solidFill>
                  <a:srgbClr val="FF0000"/>
                </a:solidFill>
              </a:rPr>
              <a:t>(Ver (1Ti. 5:6</a:t>
            </a:r>
            <a:r>
              <a:rPr lang="es-CO" dirty="0">
                <a:solidFill>
                  <a:srgbClr val="FF0000"/>
                </a:solidFill>
              </a:rPr>
              <a:t>; </a:t>
            </a:r>
            <a:r>
              <a:rPr lang="es-CO" dirty="0" smtClean="0">
                <a:solidFill>
                  <a:srgbClr val="FF0000"/>
                </a:solidFill>
              </a:rPr>
              <a:t>Efe. 2:1,5</a:t>
            </a:r>
            <a:r>
              <a:rPr lang="es-CO" dirty="0">
                <a:solidFill>
                  <a:srgbClr val="FF0000"/>
                </a:solidFill>
              </a:rPr>
              <a:t>)</a:t>
            </a:r>
            <a:r>
              <a:rPr lang="es-CO" dirty="0"/>
              <a:t>, y la condición presente de muerte espiritual sólo puede conducir a la muerte final y eterna. La razón para esto se explica en </a:t>
            </a:r>
            <a:r>
              <a:rPr lang="es-CO" dirty="0" smtClean="0">
                <a:solidFill>
                  <a:srgbClr val="FF0000"/>
                </a:solidFill>
              </a:rPr>
              <a:t>Rom.8:7</a:t>
            </a:r>
            <a:r>
              <a:rPr lang="es-CO" dirty="0">
                <a:solidFill>
                  <a:srgbClr val="FF0000"/>
                </a:solidFill>
              </a:rPr>
              <a:t>. </a:t>
            </a:r>
          </a:p>
        </p:txBody>
      </p:sp>
    </p:spTree>
    <p:extLst>
      <p:ext uri="{BB962C8B-B14F-4D97-AF65-F5344CB8AC3E}">
        <p14:creationId xmlns:p14="http://schemas.microsoft.com/office/powerpoint/2010/main" val="3939071366"/>
      </p:ext>
    </p:extLst>
  </p:cSld>
  <p:clrMapOvr>
    <a:masterClrMapping/>
  </p:clrMapOvr>
  <p:transition spd="slow">
    <p:wheel spokes="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bg1"/>
          </a:solidFill>
          <a:effectLst>
            <a:glow rad="228600">
              <a:schemeClr val="accent2">
                <a:satMod val="175000"/>
                <a:alpha val="40000"/>
              </a:schemeClr>
            </a:glow>
          </a:effectLst>
          <a:scene3d>
            <a:camera prst="orthographicFront"/>
            <a:lightRig rig="threePt" dir="t"/>
          </a:scene3d>
          <a:sp3d>
            <a:bevelT w="165100" prst="coolSlant"/>
          </a:sp3d>
        </p:spPr>
        <p:txBody>
          <a:bodyPr>
            <a:normAutofit/>
          </a:bodyPr>
          <a:lstStyle/>
          <a:p>
            <a:pPr marL="0" indent="0">
              <a:buNone/>
            </a:pPr>
            <a:r>
              <a:rPr lang="es-CO" sz="4000" b="1" dirty="0" smtClean="0"/>
              <a:t>«pero </a:t>
            </a:r>
            <a:r>
              <a:rPr lang="es-CO" sz="4000" b="1" dirty="0"/>
              <a:t>la mente espiritual, vida y </a:t>
            </a:r>
            <a:r>
              <a:rPr lang="es-CO" sz="4000" b="1" dirty="0" smtClean="0"/>
              <a:t>paz»  </a:t>
            </a:r>
          </a:p>
          <a:p>
            <a:pPr marL="800100" lvl="2" indent="0">
              <a:buNone/>
            </a:pPr>
            <a:endParaRPr lang="es-CO" dirty="0" smtClean="0"/>
          </a:p>
          <a:p>
            <a:pPr marL="800100" lvl="2" indent="0">
              <a:buNone/>
            </a:pPr>
            <a:r>
              <a:rPr lang="es-CO" dirty="0" smtClean="0"/>
              <a:t>Fijar </a:t>
            </a:r>
            <a:r>
              <a:rPr lang="es-CO" dirty="0"/>
              <a:t>la mente en las cosas del Espíritu y hacer que los pensamientos y deseos sean gobernados únicamente por el Espíritu de Dios, da como resultado esa saludable y vivificante armonía de todas las funciones del alma, que es una segura garantía y goce </a:t>
            </a:r>
            <a:r>
              <a:rPr lang="es-CO" b="1" u="sng" dirty="0"/>
              <a:t>anticipado</a:t>
            </a:r>
            <a:r>
              <a:rPr lang="es-CO" dirty="0"/>
              <a:t> de la vida venidera </a:t>
            </a:r>
            <a:r>
              <a:rPr lang="es-CO" dirty="0">
                <a:solidFill>
                  <a:srgbClr val="FF0000"/>
                </a:solidFill>
              </a:rPr>
              <a:t>(ver </a:t>
            </a:r>
            <a:r>
              <a:rPr lang="es-CO" dirty="0" smtClean="0">
                <a:solidFill>
                  <a:srgbClr val="FF0000"/>
                </a:solidFill>
              </a:rPr>
              <a:t>Efe.1:13-14</a:t>
            </a:r>
            <a:r>
              <a:rPr lang="es-CO" dirty="0">
                <a:solidFill>
                  <a:srgbClr val="FF0000"/>
                </a:solidFill>
              </a:rPr>
              <a:t>). </a:t>
            </a:r>
            <a:endParaRPr lang="es-CO" dirty="0" smtClean="0">
              <a:solidFill>
                <a:srgbClr val="FF0000"/>
              </a:solidFill>
            </a:endParaRPr>
          </a:p>
          <a:p>
            <a:pPr marL="800100" lvl="2" indent="0">
              <a:buNone/>
            </a:pPr>
            <a:endParaRPr lang="es-CO" dirty="0"/>
          </a:p>
          <a:p>
            <a:pPr marL="800100" lvl="2" indent="0">
              <a:buNone/>
            </a:pPr>
            <a:r>
              <a:rPr lang="es-CO" dirty="0" smtClean="0"/>
              <a:t>La </a:t>
            </a:r>
            <a:r>
              <a:rPr lang="es-CO" dirty="0"/>
              <a:t>presencia del Espíritu Santo produce amor, gozo y paz en la vida </a:t>
            </a:r>
            <a:r>
              <a:rPr lang="es-CO" dirty="0" smtClean="0"/>
              <a:t>según lo dice </a:t>
            </a:r>
            <a:r>
              <a:rPr lang="es-CO" dirty="0" smtClean="0">
                <a:solidFill>
                  <a:srgbClr val="FF0000"/>
                </a:solidFill>
              </a:rPr>
              <a:t>(Gal.5:22</a:t>
            </a:r>
            <a:r>
              <a:rPr lang="es-CO" dirty="0">
                <a:solidFill>
                  <a:srgbClr val="FF0000"/>
                </a:solidFill>
              </a:rPr>
              <a:t>), </a:t>
            </a:r>
            <a:r>
              <a:rPr lang="es-CO" dirty="0"/>
              <a:t>el </a:t>
            </a:r>
            <a:r>
              <a:rPr lang="es-CO" b="1" u="sng" dirty="0"/>
              <a:t>comienzo</a:t>
            </a:r>
            <a:r>
              <a:rPr lang="es-CO" dirty="0"/>
              <a:t> dentro de nosotros del reino de Dios, que es “justicia, paz y gozo en el Espíritu Santo” </a:t>
            </a:r>
            <a:r>
              <a:rPr lang="es-CO" dirty="0">
                <a:solidFill>
                  <a:srgbClr val="FF0000"/>
                </a:solidFill>
              </a:rPr>
              <a:t>(</a:t>
            </a:r>
            <a:r>
              <a:rPr lang="es-CO" dirty="0" smtClean="0">
                <a:solidFill>
                  <a:srgbClr val="FF0000"/>
                </a:solidFill>
              </a:rPr>
              <a:t>Rom. 14:17</a:t>
            </a:r>
            <a:r>
              <a:rPr lang="es-CO" dirty="0" smtClean="0"/>
              <a:t>). Amen.  </a:t>
            </a:r>
            <a:endParaRPr lang="es-CO" dirty="0"/>
          </a:p>
        </p:txBody>
      </p:sp>
    </p:spTree>
    <p:extLst>
      <p:ext uri="{BB962C8B-B14F-4D97-AF65-F5344CB8AC3E}">
        <p14:creationId xmlns:p14="http://schemas.microsoft.com/office/powerpoint/2010/main" val="1816234456"/>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a:solidFill>
            <a:schemeClr val="bg1"/>
          </a:solidFill>
          <a:scene3d>
            <a:camera prst="orthographicFront"/>
            <a:lightRig rig="threePt" dir="t"/>
          </a:scene3d>
          <a:sp3d>
            <a:bevelT w="139700" prst="cross"/>
          </a:sp3d>
        </p:spPr>
        <p:txBody>
          <a:bodyPr>
            <a:noAutofit/>
          </a:bodyPr>
          <a:lstStyle/>
          <a:p>
            <a:r>
              <a:rPr lang="es-CO" sz="2400" dirty="0"/>
              <a:t>Los que se ocupan “del Espíritu” y andan “conforme al Espíritu” </a:t>
            </a:r>
            <a:r>
              <a:rPr lang="es-CO" sz="2400" dirty="0" smtClean="0"/>
              <a:t> </a:t>
            </a:r>
            <a:r>
              <a:rPr lang="es-CO" sz="2400" dirty="0"/>
              <a:t>gozan de la paz del perdón y la reconciliación </a:t>
            </a:r>
            <a:r>
              <a:rPr lang="es-CO" sz="2400" dirty="0">
                <a:solidFill>
                  <a:srgbClr val="FF0000"/>
                </a:solidFill>
              </a:rPr>
              <a:t>(</a:t>
            </a:r>
            <a:r>
              <a:rPr lang="es-CO" sz="2400" dirty="0" smtClean="0">
                <a:solidFill>
                  <a:srgbClr val="FF0000"/>
                </a:solidFill>
              </a:rPr>
              <a:t>Rom. 5:1</a:t>
            </a:r>
            <a:r>
              <a:rPr lang="es-CO" sz="2400" dirty="0">
                <a:solidFill>
                  <a:srgbClr val="FF0000"/>
                </a:solidFill>
              </a:rPr>
              <a:t>). </a:t>
            </a:r>
            <a:endParaRPr lang="es-CO" sz="2400" dirty="0" smtClean="0">
              <a:solidFill>
                <a:srgbClr val="FF0000"/>
              </a:solidFill>
            </a:endParaRPr>
          </a:p>
          <a:p>
            <a:r>
              <a:rPr lang="es-CO" sz="2400" dirty="0" smtClean="0"/>
              <a:t>El </a:t>
            </a:r>
            <a:r>
              <a:rPr lang="es-CO" sz="2400" dirty="0"/>
              <a:t>amor de Dios “ha sido derramado” en sus </a:t>
            </a:r>
            <a:r>
              <a:rPr lang="es-CO" sz="2400" dirty="0" smtClean="0"/>
              <a:t>corazones</a:t>
            </a:r>
            <a:r>
              <a:rPr lang="es-CO" sz="2400" dirty="0" smtClean="0">
                <a:solidFill>
                  <a:srgbClr val="FF0000"/>
                </a:solidFill>
              </a:rPr>
              <a:t> </a:t>
            </a:r>
            <a:r>
              <a:rPr lang="es-CO" sz="2400" dirty="0"/>
              <a:t>y tienen el gozo y el incentivo de ver cumplidos en su vida los justos requerimientos de la ley </a:t>
            </a:r>
            <a:r>
              <a:rPr lang="es-CO" sz="2400" dirty="0">
                <a:solidFill>
                  <a:srgbClr val="FF0000"/>
                </a:solidFill>
              </a:rPr>
              <a:t>(</a:t>
            </a:r>
            <a:r>
              <a:rPr lang="es-CO" sz="2400" dirty="0" smtClean="0">
                <a:solidFill>
                  <a:srgbClr val="FF0000"/>
                </a:solidFill>
              </a:rPr>
              <a:t>Rom. 8:4</a:t>
            </a:r>
            <a:r>
              <a:rPr lang="es-CO" sz="2400" dirty="0">
                <a:solidFill>
                  <a:srgbClr val="FF0000"/>
                </a:solidFill>
              </a:rPr>
              <a:t>). </a:t>
            </a:r>
            <a:r>
              <a:rPr lang="es-CO" sz="2400" dirty="0" smtClean="0"/>
              <a:t>Anticipan </a:t>
            </a:r>
            <a:r>
              <a:rPr lang="es-CO" sz="2400" dirty="0"/>
              <a:t>la salvación final y la vida eterna.  </a:t>
            </a:r>
            <a:endParaRPr lang="es-CO" sz="2400" dirty="0" smtClean="0"/>
          </a:p>
          <a:p>
            <a:endParaRPr lang="es-CO" sz="2800" dirty="0"/>
          </a:p>
          <a:p>
            <a:pPr lvl="1"/>
            <a:r>
              <a:rPr lang="es-CO" dirty="0" smtClean="0"/>
              <a:t>Pero </a:t>
            </a:r>
            <a:r>
              <a:rPr lang="es-CO" dirty="0"/>
              <a:t>los que andan conforme a “la carne” y se ocupan “de la </a:t>
            </a:r>
            <a:r>
              <a:rPr lang="es-CO" dirty="0" smtClean="0"/>
              <a:t>carne”, sólo </a:t>
            </a:r>
            <a:r>
              <a:rPr lang="es-CO" dirty="0"/>
              <a:t>conocen la experiencia destructora de la esclavitud y la </a:t>
            </a:r>
            <a:r>
              <a:rPr lang="es-CO" dirty="0" smtClean="0"/>
              <a:t>condenación </a:t>
            </a:r>
            <a:r>
              <a:rPr lang="es-CO" dirty="0"/>
              <a:t>y únicamente pueden prever condenación y muerte </a:t>
            </a:r>
            <a:r>
              <a:rPr lang="es-CO" dirty="0" smtClean="0">
                <a:solidFill>
                  <a:srgbClr val="FF0000"/>
                </a:solidFill>
              </a:rPr>
              <a:t>(Ver Rom. 1:32</a:t>
            </a:r>
            <a:r>
              <a:rPr lang="es-CO" dirty="0">
                <a:solidFill>
                  <a:srgbClr val="FF0000"/>
                </a:solidFill>
              </a:rPr>
              <a:t>; </a:t>
            </a:r>
            <a:r>
              <a:rPr lang="es-CO" dirty="0" smtClean="0">
                <a:solidFill>
                  <a:srgbClr val="FF0000"/>
                </a:solidFill>
              </a:rPr>
              <a:t>Rom. 2:5-6</a:t>
            </a:r>
            <a:r>
              <a:rPr lang="es-CO" dirty="0">
                <a:solidFill>
                  <a:srgbClr val="FF0000"/>
                </a:solidFill>
              </a:rPr>
              <a:t>; </a:t>
            </a:r>
            <a:r>
              <a:rPr lang="es-CO" dirty="0" smtClean="0">
                <a:solidFill>
                  <a:srgbClr val="FF0000"/>
                </a:solidFill>
              </a:rPr>
              <a:t>Rom. 6:21-22</a:t>
            </a:r>
            <a:r>
              <a:rPr lang="es-CO" dirty="0">
                <a:solidFill>
                  <a:srgbClr val="FF0000"/>
                </a:solidFill>
              </a:rPr>
              <a:t>). </a:t>
            </a:r>
          </a:p>
          <a:p>
            <a:endParaRPr lang="es-CO" sz="2800" dirty="0"/>
          </a:p>
        </p:txBody>
      </p:sp>
    </p:spTree>
    <p:extLst>
      <p:ext uri="{BB962C8B-B14F-4D97-AF65-F5344CB8AC3E}">
        <p14:creationId xmlns:p14="http://schemas.microsoft.com/office/powerpoint/2010/main" val="318599092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000" dirty="0" smtClean="0"/>
              <a:t>VERSO 7</a:t>
            </a:r>
            <a:r>
              <a:rPr lang="es-CO" sz="2400" dirty="0" smtClean="0"/>
              <a:t>» </a:t>
            </a:r>
            <a:r>
              <a:rPr lang="es-CO" sz="2800" b="1" i="1" dirty="0" smtClean="0">
                <a:latin typeface="Agency FB" pitchFamily="34" charset="0"/>
              </a:rPr>
              <a:t>Porque </a:t>
            </a:r>
            <a:r>
              <a:rPr lang="es-CO" sz="2800" b="1" i="1" dirty="0">
                <a:latin typeface="Agency FB" pitchFamily="34" charset="0"/>
              </a:rPr>
              <a:t>la mente carnal [es] enemistad contra Dios; porque no se sujeta a la ley de Dios, ni tampoco puede. </a:t>
            </a:r>
            <a:endParaRPr lang="es-CO" sz="3600" b="1" i="1" dirty="0">
              <a:latin typeface="Agency FB" pitchFamily="34" charset="0"/>
            </a:endParaRPr>
          </a:p>
        </p:txBody>
      </p:sp>
      <p:sp>
        <p:nvSpPr>
          <p:cNvPr id="3" name="2 Marcador de contenido"/>
          <p:cNvSpPr>
            <a:spLocks noGrp="1"/>
          </p:cNvSpPr>
          <p:nvPr>
            <p:ph idx="1"/>
          </p:nvPr>
        </p:nvSpPr>
        <p:spPr>
          <a:xfrm>
            <a:off x="457200" y="1600200"/>
            <a:ext cx="8229600" cy="4925144"/>
          </a:xfrm>
          <a:solidFill>
            <a:schemeClr val="bg1"/>
          </a:solidFill>
          <a:effectLst>
            <a:glow rad="101600">
              <a:srgbClr val="C00000">
                <a:alpha val="60000"/>
              </a:srgbClr>
            </a:glow>
          </a:effectLst>
        </p:spPr>
        <p:txBody>
          <a:bodyPr>
            <a:normAutofit fontScale="92500" lnSpcReduction="20000"/>
          </a:bodyPr>
          <a:lstStyle/>
          <a:p>
            <a:pPr marL="0" indent="0">
              <a:buNone/>
            </a:pPr>
            <a:r>
              <a:rPr lang="es-CO" sz="2400" b="1" dirty="0" smtClean="0"/>
              <a:t>«</a:t>
            </a:r>
            <a:r>
              <a:rPr lang="es-CO" sz="3300" b="1" i="1" dirty="0" smtClean="0"/>
              <a:t>Porque </a:t>
            </a:r>
            <a:r>
              <a:rPr lang="es-CO" sz="3300" b="1" i="1" dirty="0"/>
              <a:t>la mente carnal [es] enemistad contra </a:t>
            </a:r>
            <a:r>
              <a:rPr lang="es-CO" sz="3300" b="1" i="1" dirty="0" smtClean="0"/>
              <a:t>Dios»</a:t>
            </a:r>
            <a:endParaRPr lang="es-CO" sz="3300" b="1" i="1" dirty="0"/>
          </a:p>
          <a:p>
            <a:pPr lvl="1"/>
            <a:r>
              <a:rPr lang="es-CO" dirty="0"/>
              <a:t>  </a:t>
            </a:r>
            <a:r>
              <a:rPr lang="es-CO" sz="2600" dirty="0"/>
              <a:t>Pablo ahora explica por qué la intención de la carne es muerte. </a:t>
            </a:r>
            <a:r>
              <a:rPr lang="es-CO" sz="2600" dirty="0" smtClean="0"/>
              <a:t>Poner </a:t>
            </a:r>
            <a:r>
              <a:rPr lang="es-CO" sz="2600" dirty="0"/>
              <a:t>la mente en las cosas de la carne para vivir una vida egocéntrica y de complacencia propia, significa inevitablemente una vida hostil a Dios, una vida que no está en armonía con su </a:t>
            </a:r>
            <a:r>
              <a:rPr lang="es-CO" sz="2600" dirty="0" smtClean="0"/>
              <a:t>voluntad. </a:t>
            </a:r>
          </a:p>
          <a:p>
            <a:pPr lvl="1"/>
            <a:r>
              <a:rPr lang="es-CO" sz="2600" dirty="0" smtClean="0"/>
              <a:t>Una </a:t>
            </a:r>
            <a:r>
              <a:rPr lang="es-CO" sz="2600" dirty="0"/>
              <a:t>conducta tal aleja de Dios y separa de la fuente de la vida, separación que equivale a muerte. Esta hostilidad contra Dios es lo opuesto de la paz que llena a los que viven en el </a:t>
            </a:r>
            <a:r>
              <a:rPr lang="es-CO" sz="2600" dirty="0" smtClean="0"/>
              <a:t>Espíritu. </a:t>
            </a:r>
          </a:p>
          <a:p>
            <a:pPr marL="0" indent="0">
              <a:buNone/>
            </a:pPr>
            <a:endParaRPr lang="es-CO" sz="3000" dirty="0" smtClean="0"/>
          </a:p>
          <a:p>
            <a:pPr marL="0" indent="0">
              <a:buNone/>
            </a:pPr>
            <a:r>
              <a:rPr lang="es-CO" sz="2600" dirty="0" smtClean="0"/>
              <a:t>Pablo dice en </a:t>
            </a:r>
            <a:r>
              <a:rPr lang="es-CO" sz="2600" dirty="0" smtClean="0">
                <a:solidFill>
                  <a:srgbClr val="FF0000"/>
                </a:solidFill>
              </a:rPr>
              <a:t>Rom. 8:6</a:t>
            </a:r>
            <a:r>
              <a:rPr lang="es-CO" sz="2600" dirty="0" smtClean="0"/>
              <a:t>. «</a:t>
            </a:r>
            <a:r>
              <a:rPr lang="es-CO" sz="2600" b="1" i="1" dirty="0" smtClean="0">
                <a:latin typeface="Agency FB" pitchFamily="34" charset="0"/>
              </a:rPr>
              <a:t>Porque </a:t>
            </a:r>
            <a:r>
              <a:rPr lang="es-CO" sz="2600" b="1" i="1" dirty="0">
                <a:latin typeface="Agency FB" pitchFamily="34" charset="0"/>
              </a:rPr>
              <a:t>el ocuparse de la carne es muerte, pero el ocuparse del Espíritu es vida y </a:t>
            </a:r>
            <a:r>
              <a:rPr lang="es-CO" sz="2600" b="1" i="1" dirty="0" smtClean="0">
                <a:latin typeface="Agency FB" pitchFamily="34" charset="0"/>
              </a:rPr>
              <a:t>paz</a:t>
            </a:r>
            <a:r>
              <a:rPr lang="es-CO" sz="2600" dirty="0" smtClean="0"/>
              <a:t>»</a:t>
            </a:r>
            <a:endParaRPr lang="es-CO" sz="2600" dirty="0"/>
          </a:p>
        </p:txBody>
      </p:sp>
    </p:spTree>
    <p:extLst>
      <p:ext uri="{BB962C8B-B14F-4D97-AF65-F5344CB8AC3E}">
        <p14:creationId xmlns:p14="http://schemas.microsoft.com/office/powerpoint/2010/main" val="311841395"/>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1"/>
          </a:solidFill>
          <a:effectLst>
            <a:glow rad="101600">
              <a:srgbClr val="C00000">
                <a:alpha val="60000"/>
              </a:srgbClr>
            </a:glow>
          </a:effectLst>
        </p:spPr>
        <p:txBody>
          <a:bodyPr>
            <a:normAutofit fontScale="92500" lnSpcReduction="10000"/>
          </a:bodyPr>
          <a:lstStyle/>
          <a:p>
            <a:pPr marL="0" indent="0">
              <a:buNone/>
            </a:pPr>
            <a:r>
              <a:rPr lang="es-CO" sz="3900" b="1" dirty="0" smtClean="0">
                <a:latin typeface="Agency FB" pitchFamily="34" charset="0"/>
              </a:rPr>
              <a:t>«porque </a:t>
            </a:r>
            <a:r>
              <a:rPr lang="es-CO" sz="3900" b="1" dirty="0">
                <a:latin typeface="Agency FB" pitchFamily="34" charset="0"/>
              </a:rPr>
              <a:t>no se sujeta a la ley de Dios, ni tampoco </a:t>
            </a:r>
            <a:r>
              <a:rPr lang="es-CO" sz="3900" b="1" dirty="0" smtClean="0">
                <a:latin typeface="Agency FB" pitchFamily="34" charset="0"/>
              </a:rPr>
              <a:t>puede»</a:t>
            </a:r>
            <a:endParaRPr lang="es-CO" sz="2200" dirty="0"/>
          </a:p>
          <a:p>
            <a:pPr lvl="1"/>
            <a:endParaRPr lang="es-CO" dirty="0" smtClean="0"/>
          </a:p>
          <a:p>
            <a:pPr lvl="1"/>
            <a:r>
              <a:rPr lang="es-CO" dirty="0" smtClean="0"/>
              <a:t>O </a:t>
            </a:r>
            <a:r>
              <a:rPr lang="es-CO" dirty="0"/>
              <a:t>“no se </a:t>
            </a:r>
            <a:r>
              <a:rPr lang="es-CO" dirty="0" smtClean="0"/>
              <a:t>somete”. En </a:t>
            </a:r>
            <a:r>
              <a:rPr lang="es-CO" dirty="0"/>
              <a:t>la terminología militar el verbo significa sujeción a órdenes. El tiempo presente del verbo sugiere una insubordinación </a:t>
            </a:r>
            <a:r>
              <a:rPr lang="es-CO" u="sng" dirty="0"/>
              <a:t>continua</a:t>
            </a:r>
            <a:r>
              <a:rPr lang="es-CO" dirty="0"/>
              <a:t>. La mente que se ocupa de las cosas de la carne revela su hostilidad contra Dios mediante una continua desobediencia a su ley. </a:t>
            </a:r>
            <a:r>
              <a:rPr lang="es-CO" dirty="0" smtClean="0"/>
              <a:t>   </a:t>
            </a:r>
          </a:p>
          <a:p>
            <a:pPr lvl="1"/>
            <a:endParaRPr lang="es-CO" dirty="0" smtClean="0"/>
          </a:p>
          <a:p>
            <a:pPr lvl="1"/>
            <a:r>
              <a:rPr lang="es-CO" dirty="0" smtClean="0"/>
              <a:t>La </a:t>
            </a:r>
            <a:r>
              <a:rPr lang="es-CO" dirty="0"/>
              <a:t>mente carnal es completamente incapaz de someterse a la ley de Dios. </a:t>
            </a:r>
            <a:r>
              <a:rPr lang="es-CO" u="sng" dirty="0">
                <a:solidFill>
                  <a:srgbClr val="FF0000"/>
                </a:solidFill>
              </a:rPr>
              <a:t>Tan sólo el poder transformador del Espíritu Santo hace posible otra vez la obediencia. </a:t>
            </a:r>
            <a:endParaRPr lang="es-CO" dirty="0">
              <a:solidFill>
                <a:srgbClr val="FF0000"/>
              </a:solidFill>
            </a:endParaRPr>
          </a:p>
          <a:p>
            <a:endParaRPr lang="es-CO" dirty="0"/>
          </a:p>
        </p:txBody>
      </p:sp>
    </p:spTree>
    <p:extLst>
      <p:ext uri="{BB962C8B-B14F-4D97-AF65-F5344CB8AC3E}">
        <p14:creationId xmlns:p14="http://schemas.microsoft.com/office/powerpoint/2010/main" val="138620804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solidFill>
          <a:effectLst>
            <a:glow rad="101600">
              <a:srgbClr val="C00000">
                <a:alpha val="60000"/>
              </a:srgbClr>
            </a:glow>
          </a:effectLst>
        </p:spPr>
        <p:txBody>
          <a:bodyPr>
            <a:normAutofit fontScale="85000" lnSpcReduction="10000"/>
          </a:bodyPr>
          <a:lstStyle/>
          <a:p>
            <a:pPr marL="0" indent="0" algn="ctr">
              <a:buNone/>
            </a:pPr>
            <a:r>
              <a:rPr lang="es-CO" dirty="0"/>
              <a:t>Cuando el hombre fue creado originalmente, su mente y su vida estaban en perfecta armonía con la voluntad de Dios. </a:t>
            </a:r>
            <a:r>
              <a:rPr lang="es-CO" dirty="0" smtClean="0"/>
              <a:t>Los </a:t>
            </a:r>
            <a:r>
              <a:rPr lang="es-CO" dirty="0"/>
              <a:t>principios de la ley de Dios estaban escritos en su corazón. </a:t>
            </a:r>
            <a:endParaRPr lang="es-CO" dirty="0" smtClean="0"/>
          </a:p>
          <a:p>
            <a:pPr marL="0" indent="0" algn="ctr">
              <a:buNone/>
            </a:pPr>
            <a:r>
              <a:rPr lang="es-CO" dirty="0" smtClean="0">
                <a:solidFill>
                  <a:srgbClr val="FF0000"/>
                </a:solidFill>
              </a:rPr>
              <a:t>Pero </a:t>
            </a:r>
            <a:r>
              <a:rPr lang="es-CO" dirty="0">
                <a:solidFill>
                  <a:srgbClr val="FF0000"/>
                </a:solidFill>
              </a:rPr>
              <a:t>el pecado produjo un alejamiento de Dios, y el corazón del hombre se llenó de enemistad y rebelión. Por lo tanto el hombre ha estado desde su caída bajo el poder del pecado, siguiendo las inclinaciones de la carne que lo han conducido inevitablemente a la desobediencia a la ley de Dios. Por eso es imposible que alcance la justicia y la salvación por sus propios intentos legalistas para obedecer.  </a:t>
            </a:r>
            <a:endParaRPr lang="es-CO" dirty="0" smtClean="0">
              <a:solidFill>
                <a:srgbClr val="FF0000"/>
              </a:solidFill>
            </a:endParaRPr>
          </a:p>
          <a:p>
            <a:pPr marL="0" indent="0" algn="ctr">
              <a:buNone/>
            </a:pPr>
            <a:r>
              <a:rPr lang="es-CO" dirty="0" smtClean="0"/>
              <a:t>A </a:t>
            </a:r>
            <a:r>
              <a:rPr lang="es-CO" dirty="0"/>
              <a:t>menos que muera al yo y al pecado y renazca a una nueva vida en el </a:t>
            </a:r>
            <a:r>
              <a:rPr lang="es-CO" dirty="0" smtClean="0"/>
              <a:t>Espíritu, </a:t>
            </a:r>
            <a:r>
              <a:rPr lang="es-CO" dirty="0"/>
              <a:t>es incapaz de someterse a la voluntad de Dios </a:t>
            </a:r>
            <a:r>
              <a:rPr lang="es-CO" dirty="0">
                <a:solidFill>
                  <a:srgbClr val="FF0000"/>
                </a:solidFill>
              </a:rPr>
              <a:t>(ver </a:t>
            </a:r>
            <a:r>
              <a:rPr lang="es-CO" dirty="0" smtClean="0">
                <a:solidFill>
                  <a:srgbClr val="FF0000"/>
                </a:solidFill>
              </a:rPr>
              <a:t>Juan 3:3; PP </a:t>
            </a:r>
            <a:r>
              <a:rPr lang="es-CO" dirty="0">
                <a:solidFill>
                  <a:srgbClr val="FF0000"/>
                </a:solidFill>
              </a:rPr>
              <a:t>49). </a:t>
            </a:r>
          </a:p>
          <a:p>
            <a:endParaRPr lang="es-CO" dirty="0"/>
          </a:p>
        </p:txBody>
      </p:sp>
    </p:spTree>
    <p:extLst>
      <p:ext uri="{BB962C8B-B14F-4D97-AF65-F5344CB8AC3E}">
        <p14:creationId xmlns:p14="http://schemas.microsoft.com/office/powerpoint/2010/main" val="111685646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u="sng" dirty="0" smtClean="0"/>
              <a:t>VERSO 8</a:t>
            </a:r>
            <a:r>
              <a:rPr lang="es-CO" sz="3200" dirty="0"/>
              <a:t>. </a:t>
            </a:r>
            <a:r>
              <a:rPr lang="es-CO" sz="3200" dirty="0" smtClean="0"/>
              <a:t>«</a:t>
            </a:r>
            <a:r>
              <a:rPr lang="es-CO" sz="3200" b="1" i="1" dirty="0" smtClean="0">
                <a:latin typeface="Agency FB" pitchFamily="34" charset="0"/>
              </a:rPr>
              <a:t>Así </a:t>
            </a:r>
            <a:r>
              <a:rPr lang="es-CO" sz="3200" b="1" i="1" dirty="0">
                <a:latin typeface="Agency FB" pitchFamily="34" charset="0"/>
              </a:rPr>
              <a:t>que, los que están en la carne no pueden agradar a </a:t>
            </a:r>
            <a:r>
              <a:rPr lang="es-CO" sz="3200" b="1" i="1" dirty="0" smtClean="0">
                <a:latin typeface="Agency FB" pitchFamily="34" charset="0"/>
              </a:rPr>
              <a:t>Dios</a:t>
            </a:r>
            <a:r>
              <a:rPr lang="es-CO" sz="3200" dirty="0" smtClean="0"/>
              <a:t>»</a:t>
            </a:r>
            <a:endParaRPr lang="es-CO" sz="3200" dirty="0"/>
          </a:p>
        </p:txBody>
      </p:sp>
      <p:sp>
        <p:nvSpPr>
          <p:cNvPr id="3" name="2 Marcador de contenido"/>
          <p:cNvSpPr>
            <a:spLocks noGrp="1"/>
          </p:cNvSpPr>
          <p:nvPr>
            <p:ph idx="1"/>
          </p:nvPr>
        </p:nvSpPr>
        <p:spPr>
          <a:xfrm>
            <a:off x="251520" y="1600200"/>
            <a:ext cx="8640960" cy="5141168"/>
          </a:xfrm>
          <a:solidFill>
            <a:schemeClr val="bg1"/>
          </a:solidFill>
          <a:effectLst>
            <a:glow rad="228600">
              <a:schemeClr val="accent2">
                <a:satMod val="175000"/>
                <a:alpha val="40000"/>
              </a:schemeClr>
            </a:glow>
          </a:effectLst>
        </p:spPr>
        <p:txBody>
          <a:bodyPr>
            <a:normAutofit fontScale="55000" lnSpcReduction="20000"/>
          </a:bodyPr>
          <a:lstStyle/>
          <a:p>
            <a:pPr marL="0" indent="0">
              <a:buNone/>
            </a:pPr>
            <a:r>
              <a:rPr lang="es-CO" sz="3800" dirty="0" smtClean="0"/>
              <a:t>La </a:t>
            </a:r>
            <a:r>
              <a:rPr lang="es-CO" sz="3800" dirty="0"/>
              <a:t>relación podría parafrasearse así: “La mente carnal es enemistad contra Dios. . . y los que están en la carne no pueden agradar a Dios”. </a:t>
            </a:r>
          </a:p>
          <a:p>
            <a:pPr lvl="1"/>
            <a:endParaRPr lang="es-CO" sz="3800" dirty="0" smtClean="0"/>
          </a:p>
          <a:p>
            <a:pPr lvl="1"/>
            <a:r>
              <a:rPr lang="es-CO" sz="3800" dirty="0" smtClean="0"/>
              <a:t> </a:t>
            </a:r>
            <a:r>
              <a:rPr lang="es-CO" sz="3800" b="1" dirty="0"/>
              <a:t>Los que viven según la carne. </a:t>
            </a:r>
            <a:r>
              <a:rPr lang="es-CO" sz="3800" b="1" dirty="0" smtClean="0"/>
              <a:t>O </a:t>
            </a:r>
            <a:r>
              <a:rPr lang="es-CO" sz="3800" dirty="0"/>
              <a:t>m</a:t>
            </a:r>
            <a:r>
              <a:rPr lang="es-CO" sz="3800" dirty="0" smtClean="0"/>
              <a:t>ejor </a:t>
            </a:r>
            <a:r>
              <a:rPr lang="es-CO" sz="3800" dirty="0"/>
              <a:t>“los que están en la carne” </a:t>
            </a:r>
            <a:r>
              <a:rPr lang="es-CO" sz="3800" dirty="0" smtClean="0"/>
              <a:t>Equivale </a:t>
            </a:r>
            <a:r>
              <a:rPr lang="es-CO" sz="3800" dirty="0"/>
              <a:t>a estar absorbido por las cosas de la carne y gobernado por ellas. </a:t>
            </a:r>
            <a:r>
              <a:rPr lang="es-CO" sz="3800" b="1" dirty="0" smtClean="0"/>
              <a:t>No </a:t>
            </a:r>
            <a:r>
              <a:rPr lang="es-CO" sz="3800" b="1" dirty="0"/>
              <a:t>pueden agradar a Dios. </a:t>
            </a:r>
            <a:endParaRPr lang="es-CO" sz="3800" b="1" dirty="0" smtClean="0"/>
          </a:p>
          <a:p>
            <a:pPr marL="457200" lvl="1" indent="0">
              <a:buNone/>
            </a:pPr>
            <a:r>
              <a:rPr lang="es-CO" sz="4400" b="1" dirty="0" smtClean="0"/>
              <a:t>¿Cómo se agrada a Dios?</a:t>
            </a:r>
          </a:p>
          <a:p>
            <a:pPr lvl="1"/>
            <a:r>
              <a:rPr lang="es-CO" sz="3800" dirty="0" smtClean="0"/>
              <a:t>Se </a:t>
            </a:r>
            <a:r>
              <a:rPr lang="es-CO" sz="3800" dirty="0"/>
              <a:t>agrada a Dios con la fidelidad y la obediencia. El Hijo de Dios agradó completamente al </a:t>
            </a:r>
            <a:r>
              <a:rPr lang="es-CO" sz="3800" dirty="0" smtClean="0"/>
              <a:t>Padre</a:t>
            </a:r>
            <a:r>
              <a:rPr lang="es-CO" sz="3800" dirty="0"/>
              <a:t>.</a:t>
            </a:r>
            <a:r>
              <a:rPr lang="es-CO" sz="3800" dirty="0" smtClean="0"/>
              <a:t> </a:t>
            </a:r>
            <a:r>
              <a:rPr lang="es-CO" sz="3800" dirty="0" smtClean="0">
                <a:solidFill>
                  <a:srgbClr val="FF0000"/>
                </a:solidFill>
              </a:rPr>
              <a:t>(Ver  </a:t>
            </a:r>
            <a:r>
              <a:rPr lang="es-CO" sz="3800" dirty="0">
                <a:solidFill>
                  <a:srgbClr val="FF0000"/>
                </a:solidFill>
              </a:rPr>
              <a:t>(</a:t>
            </a:r>
            <a:r>
              <a:rPr lang="es-CO" sz="3800" dirty="0" smtClean="0">
                <a:solidFill>
                  <a:srgbClr val="FF0000"/>
                </a:solidFill>
              </a:rPr>
              <a:t>Mat.3:17</a:t>
            </a:r>
            <a:r>
              <a:rPr lang="es-CO" sz="3800" dirty="0">
                <a:solidFill>
                  <a:srgbClr val="FF0000"/>
                </a:solidFill>
              </a:rPr>
              <a:t>; </a:t>
            </a:r>
            <a:r>
              <a:rPr lang="es-CO" sz="3800" dirty="0" smtClean="0">
                <a:solidFill>
                  <a:srgbClr val="FF0000"/>
                </a:solidFill>
              </a:rPr>
              <a:t>Mat.12:18</a:t>
            </a:r>
            <a:r>
              <a:rPr lang="es-CO" sz="3800" dirty="0">
                <a:solidFill>
                  <a:srgbClr val="FF0000"/>
                </a:solidFill>
              </a:rPr>
              <a:t>; </a:t>
            </a:r>
            <a:r>
              <a:rPr lang="es-CO" sz="3800" dirty="0" smtClean="0">
                <a:solidFill>
                  <a:srgbClr val="FF0000"/>
                </a:solidFill>
              </a:rPr>
              <a:t>Mat.17:5 y Juan 8:29</a:t>
            </a:r>
            <a:r>
              <a:rPr lang="es-CO" sz="3800" dirty="0">
                <a:solidFill>
                  <a:srgbClr val="FF0000"/>
                </a:solidFill>
              </a:rPr>
              <a:t>). </a:t>
            </a:r>
            <a:endParaRPr lang="es-CO" sz="3800" dirty="0" smtClean="0">
              <a:solidFill>
                <a:srgbClr val="FF0000"/>
              </a:solidFill>
            </a:endParaRPr>
          </a:p>
          <a:p>
            <a:pPr lvl="1"/>
            <a:endParaRPr lang="es-CO" sz="3800" dirty="0"/>
          </a:p>
          <a:p>
            <a:pPr lvl="1"/>
            <a:r>
              <a:rPr lang="es-CO" sz="3800" dirty="0" smtClean="0"/>
              <a:t>Dios </a:t>
            </a:r>
            <a:r>
              <a:rPr lang="es-CO" sz="3800" dirty="0"/>
              <a:t>se complace con los actos de fe y de </a:t>
            </a:r>
            <a:r>
              <a:rPr lang="es-CO" sz="3800" dirty="0" smtClean="0"/>
              <a:t>amor. </a:t>
            </a:r>
            <a:r>
              <a:rPr lang="es-CO" sz="3800" dirty="0" smtClean="0">
                <a:solidFill>
                  <a:srgbClr val="FF0000"/>
                </a:solidFill>
              </a:rPr>
              <a:t>(Ver Fil. 4:18</a:t>
            </a:r>
            <a:r>
              <a:rPr lang="es-CO" sz="3800" dirty="0">
                <a:solidFill>
                  <a:srgbClr val="FF0000"/>
                </a:solidFill>
              </a:rPr>
              <a:t>; </a:t>
            </a:r>
            <a:r>
              <a:rPr lang="es-CO" sz="3800" dirty="0" smtClean="0">
                <a:solidFill>
                  <a:srgbClr val="FF0000"/>
                </a:solidFill>
              </a:rPr>
              <a:t>Col.3:20</a:t>
            </a:r>
            <a:r>
              <a:rPr lang="es-CO" sz="3800" dirty="0">
                <a:solidFill>
                  <a:srgbClr val="FF0000"/>
                </a:solidFill>
              </a:rPr>
              <a:t>; </a:t>
            </a:r>
            <a:r>
              <a:rPr lang="es-CO" sz="3800" dirty="0" smtClean="0">
                <a:solidFill>
                  <a:srgbClr val="FF0000"/>
                </a:solidFill>
              </a:rPr>
              <a:t>Heb.13:16</a:t>
            </a:r>
            <a:r>
              <a:rPr lang="es-CO" sz="3800" dirty="0">
                <a:solidFill>
                  <a:srgbClr val="FF0000"/>
                </a:solidFill>
              </a:rPr>
              <a:t>, </a:t>
            </a:r>
            <a:r>
              <a:rPr lang="es-CO" sz="3800" dirty="0" smtClean="0">
                <a:solidFill>
                  <a:srgbClr val="FF0000"/>
                </a:solidFill>
              </a:rPr>
              <a:t>21</a:t>
            </a:r>
            <a:r>
              <a:rPr lang="es-CO" sz="3800" dirty="0">
                <a:solidFill>
                  <a:srgbClr val="FF0000"/>
                </a:solidFill>
              </a:rPr>
              <a:t>)</a:t>
            </a:r>
            <a:r>
              <a:rPr lang="es-CO" sz="3800" dirty="0"/>
              <a:t>. </a:t>
            </a:r>
            <a:r>
              <a:rPr lang="es-CO" sz="3800" u="sng" dirty="0"/>
              <a:t>Pero las vidas de fe, obediencia y amor sólo son posibles para los que viven mediante el poder del Espíritu Santo que obra en lo íntimo</a:t>
            </a:r>
            <a:r>
              <a:rPr lang="es-CO" sz="3800" dirty="0"/>
              <a:t>. “</a:t>
            </a:r>
            <a:r>
              <a:rPr lang="es-CO" sz="3800" b="1" dirty="0">
                <a:latin typeface="Agency FB" pitchFamily="34" charset="0"/>
              </a:rPr>
              <a:t>Los que están en la carne</a:t>
            </a:r>
            <a:r>
              <a:rPr lang="es-CO" sz="3800" dirty="0"/>
              <a:t>” no pueden hacer las cosas que agradan a Dios. Su conducta natural es hostilidad y desobediencia</a:t>
            </a:r>
            <a:r>
              <a:rPr lang="es-CO" sz="3800" dirty="0" smtClean="0"/>
              <a:t>.</a:t>
            </a:r>
            <a:endParaRPr lang="es-CO" sz="3800" dirty="0"/>
          </a:p>
        </p:txBody>
      </p:sp>
    </p:spTree>
    <p:extLst>
      <p:ext uri="{BB962C8B-B14F-4D97-AF65-F5344CB8AC3E}">
        <p14:creationId xmlns:p14="http://schemas.microsoft.com/office/powerpoint/2010/main" val="1508346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solidFill>
          <a:effectLst>
            <a:glow rad="228600">
              <a:schemeClr val="accent1">
                <a:satMod val="175000"/>
                <a:alpha val="40000"/>
              </a:schemeClr>
            </a:glow>
          </a:effectLst>
        </p:spPr>
        <p:txBody>
          <a:bodyPr>
            <a:normAutofit lnSpcReduction="10000"/>
          </a:bodyPr>
          <a:lstStyle/>
          <a:p>
            <a:pPr marL="0" indent="0" algn="ctr">
              <a:buNone/>
            </a:pPr>
            <a:r>
              <a:rPr lang="es-CO" sz="2800" dirty="0"/>
              <a:t>Este versículo </a:t>
            </a:r>
            <a:r>
              <a:rPr lang="es-CO" sz="2800" dirty="0" smtClean="0"/>
              <a:t>de Romanos 8:8, añade </a:t>
            </a:r>
            <a:r>
              <a:rPr lang="es-CO" sz="2800" dirty="0"/>
              <a:t>más énfasis y explicación a la ferviente exhortación de Pablo en esta epístola, de que las tentativas legalistas para obedecer están condenadas al </a:t>
            </a:r>
            <a:r>
              <a:rPr lang="es-CO" sz="2800" dirty="0" smtClean="0"/>
              <a:t>fracaso, como lo dice en </a:t>
            </a:r>
            <a:r>
              <a:rPr lang="es-CO" sz="2800" dirty="0" smtClean="0">
                <a:solidFill>
                  <a:srgbClr val="FF0000"/>
                </a:solidFill>
              </a:rPr>
              <a:t>(Rom.3:20 y Rom. 7:14-25</a:t>
            </a:r>
            <a:r>
              <a:rPr lang="es-CO" sz="2800" dirty="0">
                <a:solidFill>
                  <a:srgbClr val="FF0000"/>
                </a:solidFill>
              </a:rPr>
              <a:t>). </a:t>
            </a:r>
            <a:endParaRPr lang="es-CO" sz="2800" dirty="0" smtClean="0">
              <a:solidFill>
                <a:srgbClr val="FF0000"/>
              </a:solidFill>
            </a:endParaRPr>
          </a:p>
          <a:p>
            <a:pPr marL="0" indent="0" algn="ctr">
              <a:buNone/>
            </a:pPr>
            <a:endParaRPr lang="es-CO" sz="2800" dirty="0" smtClean="0"/>
          </a:p>
          <a:p>
            <a:pPr marL="0" indent="0" algn="ctr">
              <a:buNone/>
            </a:pPr>
            <a:r>
              <a:rPr lang="es-CO" sz="2800" dirty="0" smtClean="0"/>
              <a:t>Los </a:t>
            </a:r>
            <a:r>
              <a:rPr lang="es-CO" sz="2800" dirty="0"/>
              <a:t>que para su salvación</a:t>
            </a:r>
            <a:r>
              <a:rPr lang="es-CO" sz="2800" b="1" dirty="0"/>
              <a:t> </a:t>
            </a:r>
            <a:r>
              <a:rPr lang="es-CO" sz="2800" dirty="0"/>
              <a:t>confían en la falsa esperanza de que sus propias obras de obediencia agradan a Dios y merecen su favor, son amonestados en este versículo de que no pueden ganar la complacencia de Dios en esta forma. </a:t>
            </a:r>
            <a:endParaRPr lang="es-CO" sz="2800" dirty="0" smtClean="0"/>
          </a:p>
          <a:p>
            <a:pPr marL="0" indent="0" algn="ctr">
              <a:buNone/>
            </a:pPr>
            <a:endParaRPr lang="es-CO" sz="2800" dirty="0"/>
          </a:p>
          <a:p>
            <a:pPr marL="0" indent="0" algn="ctr">
              <a:buNone/>
            </a:pPr>
            <a:r>
              <a:rPr lang="es-CO" sz="2800" dirty="0" smtClean="0"/>
              <a:t>Mientras </a:t>
            </a:r>
            <a:r>
              <a:rPr lang="es-CO" sz="2800" dirty="0"/>
              <a:t>estén en la carne no pueden agradar a Dios ni tampoco obedecer su ley. </a:t>
            </a:r>
          </a:p>
          <a:p>
            <a:endParaRPr lang="es-CO" dirty="0"/>
          </a:p>
        </p:txBody>
      </p:sp>
    </p:spTree>
    <p:extLst>
      <p:ext uri="{BB962C8B-B14F-4D97-AF65-F5344CB8AC3E}">
        <p14:creationId xmlns:p14="http://schemas.microsoft.com/office/powerpoint/2010/main" val="1596052919"/>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p:spPr>
        <p:txBody>
          <a:bodyPr>
            <a:noAutofit/>
          </a:bodyPr>
          <a:lstStyle/>
          <a:p>
            <a:r>
              <a:rPr lang="es-CO" sz="2400" u="sng" dirty="0" smtClean="0"/>
              <a:t>VERSO 9</a:t>
            </a:r>
            <a:r>
              <a:rPr lang="es-CO" sz="2400" dirty="0"/>
              <a:t>. </a:t>
            </a:r>
            <a:r>
              <a:rPr lang="es-CO" sz="2800" b="1" dirty="0" smtClean="0">
                <a:latin typeface="Agency FB" pitchFamily="34" charset="0"/>
              </a:rPr>
              <a:t>«Mas </a:t>
            </a:r>
            <a:r>
              <a:rPr lang="es-CO" sz="2800" b="1" dirty="0">
                <a:latin typeface="Agency FB" pitchFamily="34" charset="0"/>
              </a:rPr>
              <a:t>vosotros no estáis en la carne, sino en el Espíritu, si es que el Espíritu de Dios mora en vosotros. Y si alguno no tiene el Espíritu de Cristo, el tal no es de Él».</a:t>
            </a:r>
          </a:p>
        </p:txBody>
      </p:sp>
      <p:sp>
        <p:nvSpPr>
          <p:cNvPr id="3" name="2 Marcador de contenido"/>
          <p:cNvSpPr>
            <a:spLocks noGrp="1"/>
          </p:cNvSpPr>
          <p:nvPr>
            <p:ph idx="1"/>
          </p:nvPr>
        </p:nvSpPr>
        <p:spPr>
          <a:xfrm>
            <a:off x="457200" y="1844824"/>
            <a:ext cx="8229600" cy="4752528"/>
          </a:xfrm>
          <a:solidFill>
            <a:schemeClr val="bg1"/>
          </a:solidFill>
          <a:effectLst>
            <a:glow rad="228600">
              <a:schemeClr val="accent1">
                <a:satMod val="175000"/>
                <a:alpha val="40000"/>
              </a:schemeClr>
            </a:glow>
          </a:effectLst>
        </p:spPr>
        <p:txBody>
          <a:bodyPr>
            <a:normAutofit fontScale="77500" lnSpcReduction="20000"/>
          </a:bodyPr>
          <a:lstStyle/>
          <a:p>
            <a:pPr marL="0" indent="0">
              <a:buNone/>
            </a:pPr>
            <a:r>
              <a:rPr lang="es-CO" dirty="0" smtClean="0"/>
              <a:t>Pablo dice: «</a:t>
            </a:r>
            <a:r>
              <a:rPr lang="es-CO" b="1" dirty="0" smtClean="0"/>
              <a:t>Mas </a:t>
            </a:r>
            <a:r>
              <a:rPr lang="es-CO" b="1" dirty="0"/>
              <a:t>vosotros no estáis en la carne, sino en el Espíritu, si es que el Espíritu de Dios mora en </a:t>
            </a:r>
            <a:r>
              <a:rPr lang="es-CO" b="1" dirty="0" smtClean="0"/>
              <a:t>vosotros</a:t>
            </a:r>
            <a:r>
              <a:rPr lang="es-CO" dirty="0" smtClean="0"/>
              <a:t>»</a:t>
            </a:r>
            <a:endParaRPr lang="es-CO" b="1" dirty="0"/>
          </a:p>
          <a:p>
            <a:r>
              <a:rPr lang="es-CO" dirty="0" smtClean="0"/>
              <a:t>Es </a:t>
            </a:r>
            <a:r>
              <a:rPr lang="es-CO" dirty="0"/>
              <a:t>decir, tenéis una inclinación espiritual y estáis bajo la dirección y la influencia del Espíritu Santo</a:t>
            </a:r>
            <a:r>
              <a:rPr lang="es-CO" dirty="0" smtClean="0"/>
              <a:t>.</a:t>
            </a:r>
            <a:r>
              <a:rPr lang="es-CO" b="1" dirty="0" smtClean="0"/>
              <a:t> </a:t>
            </a:r>
            <a:endParaRPr lang="es-CO" b="1" dirty="0"/>
          </a:p>
          <a:p>
            <a:endParaRPr lang="es-CO" b="1" dirty="0">
              <a:solidFill>
                <a:srgbClr val="FF0000"/>
              </a:solidFill>
            </a:endParaRPr>
          </a:p>
          <a:p>
            <a:r>
              <a:rPr lang="es-CO" dirty="0" smtClean="0">
                <a:solidFill>
                  <a:srgbClr val="FF0000"/>
                </a:solidFill>
              </a:rPr>
              <a:t>La </a:t>
            </a:r>
            <a:r>
              <a:rPr lang="es-CO" dirty="0">
                <a:solidFill>
                  <a:srgbClr val="FF0000"/>
                </a:solidFill>
              </a:rPr>
              <a:t>vida vieja en la carne sólo cesa cuando comienza la nueva vida en el Espíritu. El poder dominante de la carne sólo puede ser eliminado de la vida cuando se invita al Espíritu para que venga y ejerza un dominio completo.  Cuando el Espíritu realmente mora en lo interior, termina la vida según la carne</a:t>
            </a:r>
            <a:r>
              <a:rPr lang="es-CO" dirty="0"/>
              <a:t>. </a:t>
            </a:r>
          </a:p>
          <a:p>
            <a:r>
              <a:rPr lang="es-CO" dirty="0"/>
              <a:t> Este versículo es una invitación al examen propio. Nuestra mente es espiritual y vivimos en el Espíritu “</a:t>
            </a:r>
            <a:r>
              <a:rPr lang="es-CO" b="1" u="sng" dirty="0"/>
              <a:t>si es que</a:t>
            </a:r>
            <a:r>
              <a:rPr lang="es-CO" dirty="0"/>
              <a:t>” el Espíritu de Dios mora en nosotros. </a:t>
            </a:r>
          </a:p>
        </p:txBody>
      </p:sp>
    </p:spTree>
    <p:extLst>
      <p:ext uri="{BB962C8B-B14F-4D97-AF65-F5344CB8AC3E}">
        <p14:creationId xmlns:p14="http://schemas.microsoft.com/office/powerpoint/2010/main" val="300162890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bg1"/>
          </a:solidFill>
          <a:effectLst>
            <a:glow rad="228600">
              <a:schemeClr val="accent2">
                <a:satMod val="175000"/>
                <a:alpha val="40000"/>
              </a:schemeClr>
            </a:glow>
          </a:effectLst>
        </p:spPr>
        <p:txBody>
          <a:bodyPr>
            <a:normAutofit fontScale="85000" lnSpcReduction="10000"/>
          </a:bodyPr>
          <a:lstStyle/>
          <a:p>
            <a:pPr marL="0" indent="0" algn="ctr">
              <a:buNone/>
            </a:pPr>
            <a:r>
              <a:rPr lang="es-CO" b="1" dirty="0" smtClean="0"/>
              <a:t>¿Cómo podemos saber si el Espíritu de Dios mora en nosotros?</a:t>
            </a:r>
          </a:p>
          <a:p>
            <a:pPr marL="0" indent="0" algn="ctr">
              <a:buNone/>
            </a:pPr>
            <a:r>
              <a:rPr lang="es-CO" sz="2800" dirty="0" smtClean="0"/>
              <a:t>Podemos </a:t>
            </a:r>
            <a:r>
              <a:rPr lang="es-CO" sz="2800" dirty="0"/>
              <a:t>saber si el Espíritu mora en nosotros por la presencia o ausencia de sus </a:t>
            </a:r>
            <a:r>
              <a:rPr lang="es-CO" sz="2800" dirty="0" smtClean="0"/>
              <a:t>frutos que se mencionan en </a:t>
            </a:r>
            <a:r>
              <a:rPr lang="es-CO" sz="2800" dirty="0">
                <a:solidFill>
                  <a:srgbClr val="FF0000"/>
                </a:solidFill>
              </a:rPr>
              <a:t>(</a:t>
            </a:r>
            <a:r>
              <a:rPr lang="es-CO" sz="2800" dirty="0" smtClean="0">
                <a:solidFill>
                  <a:srgbClr val="FF0000"/>
                </a:solidFill>
              </a:rPr>
              <a:t>Gal. 5:22</a:t>
            </a:r>
            <a:r>
              <a:rPr lang="es-CO" sz="2800" dirty="0">
                <a:solidFill>
                  <a:srgbClr val="FF0000"/>
                </a:solidFill>
              </a:rPr>
              <a:t>) </a:t>
            </a:r>
            <a:r>
              <a:rPr lang="es-CO" sz="2800" dirty="0"/>
              <a:t>en nuestra vida. </a:t>
            </a:r>
            <a:endParaRPr lang="es-CO" sz="2800" dirty="0" smtClean="0"/>
          </a:p>
          <a:p>
            <a:pPr marL="0" indent="0" algn="ctr">
              <a:buNone/>
            </a:pPr>
            <a:endParaRPr lang="es-CO" sz="2800" dirty="0"/>
          </a:p>
          <a:p>
            <a:pPr marL="0" indent="0" algn="ctr">
              <a:buNone/>
            </a:pPr>
            <a:r>
              <a:rPr lang="es-CO" sz="2800" b="1" dirty="0" smtClean="0">
                <a:solidFill>
                  <a:srgbClr val="FF0000"/>
                </a:solidFill>
              </a:rPr>
              <a:t>La </a:t>
            </a:r>
            <a:r>
              <a:rPr lang="es-CO" sz="2800" b="1" dirty="0">
                <a:solidFill>
                  <a:srgbClr val="FF0000"/>
                </a:solidFill>
              </a:rPr>
              <a:t>ausencia de sus frutos demuestra que aún estamos viviendo en la carne</a:t>
            </a:r>
            <a:r>
              <a:rPr lang="es-CO" sz="2800" b="1" dirty="0" smtClean="0">
                <a:solidFill>
                  <a:srgbClr val="FF0000"/>
                </a:solidFill>
              </a:rPr>
              <a:t>.</a:t>
            </a:r>
          </a:p>
          <a:p>
            <a:pPr marL="0" indent="0" algn="ctr">
              <a:buNone/>
            </a:pPr>
            <a:r>
              <a:rPr lang="es-CO" sz="2800" b="1" dirty="0" smtClean="0">
                <a:solidFill>
                  <a:srgbClr val="FF0000"/>
                </a:solidFill>
              </a:rPr>
              <a:t>Esto </a:t>
            </a:r>
            <a:r>
              <a:rPr lang="es-CO" sz="2800" b="1" dirty="0">
                <a:solidFill>
                  <a:srgbClr val="FF0000"/>
                </a:solidFill>
              </a:rPr>
              <a:t>es lo que indica la continua y permanente presencia del Espíritu, y no </a:t>
            </a:r>
            <a:r>
              <a:rPr lang="es-CO" sz="2800" b="1" dirty="0" smtClean="0">
                <a:solidFill>
                  <a:srgbClr val="FF0000"/>
                </a:solidFill>
              </a:rPr>
              <a:t>los </a:t>
            </a:r>
            <a:r>
              <a:rPr lang="es-CO" sz="2800" b="1" dirty="0">
                <a:solidFill>
                  <a:srgbClr val="FF0000"/>
                </a:solidFill>
              </a:rPr>
              <a:t>arrebatos ocasionales de entusiasmo y fervor. </a:t>
            </a:r>
            <a:endParaRPr lang="es-CO" sz="2800" b="1" dirty="0" smtClean="0">
              <a:solidFill>
                <a:srgbClr val="FF0000"/>
              </a:solidFill>
            </a:endParaRPr>
          </a:p>
          <a:p>
            <a:pPr marL="0" indent="0" algn="ctr">
              <a:buNone/>
            </a:pPr>
            <a:endParaRPr lang="es-CO" sz="2800" dirty="0" smtClean="0"/>
          </a:p>
          <a:p>
            <a:pPr marL="0" indent="0" algn="ctr">
              <a:buNone/>
            </a:pPr>
            <a:r>
              <a:rPr lang="es-CO" sz="2800" dirty="0" smtClean="0"/>
              <a:t>En </a:t>
            </a:r>
            <a:r>
              <a:rPr lang="es-CO" sz="2800" dirty="0"/>
              <a:t>otros pasajes Pablo presenta al Espíritu Santo como </a:t>
            </a:r>
            <a:r>
              <a:rPr lang="es-CO" sz="2800" u="sng" dirty="0"/>
              <a:t>morando</a:t>
            </a:r>
            <a:r>
              <a:rPr lang="es-CO" sz="2800" dirty="0"/>
              <a:t> en el corazón del cristiano </a:t>
            </a:r>
            <a:r>
              <a:rPr lang="es-CO" sz="2800" dirty="0" smtClean="0">
                <a:solidFill>
                  <a:srgbClr val="FF0000"/>
                </a:solidFill>
              </a:rPr>
              <a:t>(Ver 1Co. 3:16</a:t>
            </a:r>
            <a:r>
              <a:rPr lang="es-CO" sz="2800" dirty="0">
                <a:solidFill>
                  <a:srgbClr val="FF0000"/>
                </a:solidFill>
              </a:rPr>
              <a:t>; </a:t>
            </a:r>
            <a:r>
              <a:rPr lang="es-CO" sz="2800" dirty="0" smtClean="0">
                <a:solidFill>
                  <a:srgbClr val="FF0000"/>
                </a:solidFill>
              </a:rPr>
              <a:t>1Co. 6:19</a:t>
            </a:r>
            <a:r>
              <a:rPr lang="es-CO" sz="2800" dirty="0">
                <a:solidFill>
                  <a:srgbClr val="FF0000"/>
                </a:solidFill>
              </a:rPr>
              <a:t>). </a:t>
            </a:r>
            <a:endParaRPr lang="es-CO" sz="2800" dirty="0" smtClean="0">
              <a:solidFill>
                <a:srgbClr val="FF0000"/>
              </a:solidFill>
            </a:endParaRPr>
          </a:p>
          <a:p>
            <a:pPr marL="0" indent="0" algn="ctr">
              <a:buNone/>
            </a:pPr>
            <a:r>
              <a:rPr lang="es-CO" sz="2800" dirty="0" smtClean="0"/>
              <a:t>La </a:t>
            </a:r>
            <a:r>
              <a:rPr lang="es-CO" sz="2800" dirty="0"/>
              <a:t>expresión “</a:t>
            </a:r>
            <a:r>
              <a:rPr lang="es-CO" sz="2800" b="1" u="sng" dirty="0"/>
              <a:t>en vosotros</a:t>
            </a:r>
            <a:r>
              <a:rPr lang="es-CO" sz="2800" dirty="0"/>
              <a:t>” denota la </a:t>
            </a:r>
            <a:r>
              <a:rPr lang="es-CO" sz="2800" u="sng" dirty="0"/>
              <a:t>intimidad de la relación personal entre el creyente y el Espíritu</a:t>
            </a:r>
            <a:r>
              <a:rPr lang="es-CO" sz="2800" dirty="0"/>
              <a:t>. </a:t>
            </a:r>
            <a:r>
              <a:rPr lang="es-CO" sz="2800" u="sng" dirty="0"/>
              <a:t>Implica una continua sumisión de la voluntad del cristiano a la voluntad de Dios</a:t>
            </a:r>
            <a:r>
              <a:rPr lang="es-CO" sz="2800" dirty="0"/>
              <a:t>. </a:t>
            </a:r>
            <a:r>
              <a:rPr lang="es-CO" sz="2800" dirty="0" smtClean="0"/>
              <a:t> </a:t>
            </a:r>
            <a:endParaRPr lang="es-CO" sz="2800" dirty="0"/>
          </a:p>
        </p:txBody>
      </p:sp>
    </p:spTree>
    <p:extLst>
      <p:ext uri="{BB962C8B-B14F-4D97-AF65-F5344CB8AC3E}">
        <p14:creationId xmlns:p14="http://schemas.microsoft.com/office/powerpoint/2010/main" val="2068389170"/>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1"/>
          </a:solidFill>
          <a:effectLst>
            <a:glow rad="228600">
              <a:schemeClr val="accent1">
                <a:satMod val="175000"/>
                <a:alpha val="40000"/>
              </a:schemeClr>
            </a:glow>
          </a:effectLst>
        </p:spPr>
        <p:txBody>
          <a:bodyPr>
            <a:normAutofit lnSpcReduction="10000"/>
          </a:bodyPr>
          <a:lstStyle/>
          <a:p>
            <a:pPr marL="0" indent="0" algn="ctr">
              <a:buNone/>
            </a:pPr>
            <a:r>
              <a:rPr lang="es-CO" sz="3500" b="1" i="1" dirty="0" smtClean="0"/>
              <a:t>«Y </a:t>
            </a:r>
            <a:r>
              <a:rPr lang="es-CO" sz="3500" b="1" i="1" dirty="0"/>
              <a:t>si alguno no tiene el Espíritu de Cristo, el tal no es de </a:t>
            </a:r>
            <a:r>
              <a:rPr lang="es-CO" sz="3500" b="1" i="1" dirty="0" smtClean="0"/>
              <a:t>Él»</a:t>
            </a:r>
          </a:p>
          <a:p>
            <a:pPr marL="0" indent="0">
              <a:buNone/>
            </a:pPr>
            <a:r>
              <a:rPr lang="es-CO" dirty="0" smtClean="0"/>
              <a:t>  </a:t>
            </a:r>
          </a:p>
          <a:p>
            <a:pPr marL="0" indent="0" algn="ctr">
              <a:buNone/>
            </a:pPr>
            <a:r>
              <a:rPr lang="es-CO" sz="3000" dirty="0" smtClean="0"/>
              <a:t>Compárense </a:t>
            </a:r>
            <a:r>
              <a:rPr lang="es-CO" sz="3000" dirty="0"/>
              <a:t>los términos “</a:t>
            </a:r>
            <a:r>
              <a:rPr lang="es-CO" sz="3000" b="1" dirty="0"/>
              <a:t>Espíritu de Dios</a:t>
            </a:r>
            <a:r>
              <a:rPr lang="es-CO" sz="3000" dirty="0"/>
              <a:t>” con “</a:t>
            </a:r>
            <a:r>
              <a:rPr lang="es-CO" sz="3000" b="1" dirty="0"/>
              <a:t>Espíritu de Cristo</a:t>
            </a:r>
            <a:r>
              <a:rPr lang="es-CO" sz="3000" dirty="0"/>
              <a:t>”. </a:t>
            </a:r>
            <a:endParaRPr lang="es-CO" sz="3000" dirty="0" smtClean="0"/>
          </a:p>
          <a:p>
            <a:pPr marL="0" indent="0" algn="ctr">
              <a:buNone/>
            </a:pPr>
            <a:r>
              <a:rPr lang="es-CO" sz="3000" dirty="0" smtClean="0"/>
              <a:t>En </a:t>
            </a:r>
            <a:r>
              <a:rPr lang="es-CO" sz="3000" dirty="0"/>
              <a:t>otros versículos el Espíritu Santo es llamado el “Espíritu de Cristo” </a:t>
            </a:r>
            <a:r>
              <a:rPr lang="es-CO" sz="3000" dirty="0">
                <a:solidFill>
                  <a:srgbClr val="FF0000"/>
                </a:solidFill>
              </a:rPr>
              <a:t>(</a:t>
            </a:r>
            <a:r>
              <a:rPr lang="es-CO" sz="3000" dirty="0" smtClean="0">
                <a:solidFill>
                  <a:srgbClr val="FF0000"/>
                </a:solidFill>
              </a:rPr>
              <a:t>1Pe.1:11</a:t>
            </a:r>
            <a:r>
              <a:rPr lang="es-CO" sz="3000" dirty="0">
                <a:solidFill>
                  <a:srgbClr val="FF0000"/>
                </a:solidFill>
              </a:rPr>
              <a:t>; </a:t>
            </a:r>
            <a:r>
              <a:rPr lang="es-CO" sz="3000" dirty="0" smtClean="0">
                <a:solidFill>
                  <a:srgbClr val="FF0000"/>
                </a:solidFill>
              </a:rPr>
              <a:t>2Pe. 1:21).</a:t>
            </a:r>
          </a:p>
          <a:p>
            <a:pPr marL="0" indent="0" algn="ctr">
              <a:buNone/>
            </a:pPr>
            <a:r>
              <a:rPr lang="es-CO" sz="3000" dirty="0" smtClean="0"/>
              <a:t> El </a:t>
            </a:r>
            <a:r>
              <a:rPr lang="es-CO" sz="3000" dirty="0"/>
              <a:t>“Espíritu de su Hijo” </a:t>
            </a:r>
            <a:r>
              <a:rPr lang="es-CO" sz="3000" dirty="0">
                <a:solidFill>
                  <a:srgbClr val="FF0000"/>
                </a:solidFill>
              </a:rPr>
              <a:t>(</a:t>
            </a:r>
            <a:r>
              <a:rPr lang="es-CO" sz="3000" dirty="0" smtClean="0">
                <a:solidFill>
                  <a:srgbClr val="FF0000"/>
                </a:solidFill>
              </a:rPr>
              <a:t>Gal. 4:6</a:t>
            </a:r>
            <a:r>
              <a:rPr lang="es-CO" sz="3000" dirty="0">
                <a:solidFill>
                  <a:srgbClr val="FF0000"/>
                </a:solidFill>
              </a:rPr>
              <a:t>)</a:t>
            </a:r>
            <a:r>
              <a:rPr lang="es-CO" sz="3000" dirty="0"/>
              <a:t> y el “Espíritu de Jesucristo” </a:t>
            </a:r>
            <a:r>
              <a:rPr lang="es-CO" sz="3000" dirty="0" smtClean="0">
                <a:solidFill>
                  <a:srgbClr val="FF0000"/>
                </a:solidFill>
              </a:rPr>
              <a:t>(Fil. 1:19</a:t>
            </a:r>
            <a:r>
              <a:rPr lang="es-CO" sz="3000" dirty="0">
                <a:solidFill>
                  <a:srgbClr val="FF0000"/>
                </a:solidFill>
              </a:rPr>
              <a:t>). </a:t>
            </a:r>
          </a:p>
          <a:p>
            <a:pPr marL="0" indent="0">
              <a:buNone/>
            </a:pPr>
            <a:endParaRPr lang="es-CO" sz="3000" dirty="0" smtClean="0"/>
          </a:p>
          <a:p>
            <a:pPr marL="0" indent="0" algn="ctr">
              <a:buNone/>
            </a:pPr>
            <a:r>
              <a:rPr lang="es-CO" sz="3000" dirty="0" smtClean="0"/>
              <a:t>En </a:t>
            </a:r>
            <a:r>
              <a:rPr lang="es-CO" sz="3000" dirty="0"/>
              <a:t>cuanto a la relación del Espíritu Santo con Cristo, </a:t>
            </a:r>
            <a:r>
              <a:rPr lang="es-CO" sz="3000" dirty="0" smtClean="0">
                <a:solidFill>
                  <a:srgbClr val="FF0000"/>
                </a:solidFill>
              </a:rPr>
              <a:t>(ver Juan 14:26</a:t>
            </a:r>
            <a:r>
              <a:rPr lang="es-CO" sz="3000" dirty="0">
                <a:solidFill>
                  <a:srgbClr val="FF0000"/>
                </a:solidFill>
              </a:rPr>
              <a:t>; </a:t>
            </a:r>
            <a:r>
              <a:rPr lang="es-CO" sz="3000" dirty="0" smtClean="0">
                <a:solidFill>
                  <a:srgbClr val="FF0000"/>
                </a:solidFill>
              </a:rPr>
              <a:t>Juan 15:26</a:t>
            </a:r>
            <a:r>
              <a:rPr lang="es-CO" sz="3000" dirty="0">
                <a:solidFill>
                  <a:srgbClr val="FF0000"/>
                </a:solidFill>
              </a:rPr>
              <a:t>; </a:t>
            </a:r>
            <a:r>
              <a:rPr lang="es-CO" sz="3000" dirty="0" smtClean="0">
                <a:solidFill>
                  <a:srgbClr val="FF0000"/>
                </a:solidFill>
              </a:rPr>
              <a:t>Juan 16:7, 13-14). </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249401554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solidFill>
          <a:effectLst>
            <a:glow rad="101600">
              <a:srgbClr val="C00000">
                <a:alpha val="60000"/>
              </a:srgbClr>
            </a:glow>
          </a:effectLst>
        </p:spPr>
        <p:txBody>
          <a:bodyPr>
            <a:normAutofit fontScale="92500" lnSpcReduction="20000"/>
          </a:bodyPr>
          <a:lstStyle/>
          <a:p>
            <a:pPr marL="0" indent="0" algn="ctr">
              <a:buNone/>
            </a:pPr>
            <a:r>
              <a:rPr lang="es-CO" dirty="0" smtClean="0"/>
              <a:t>«</a:t>
            </a:r>
            <a:r>
              <a:rPr lang="es-CO" b="1" dirty="0" smtClean="0"/>
              <a:t>No es de Él</a:t>
            </a:r>
            <a:r>
              <a:rPr lang="es-CO" dirty="0" smtClean="0"/>
              <a:t>» O </a:t>
            </a:r>
            <a:r>
              <a:rPr lang="es-CO" dirty="0"/>
              <a:t>“</a:t>
            </a:r>
            <a:r>
              <a:rPr lang="es-CO" b="1" dirty="0"/>
              <a:t>no le pertenece a él</a:t>
            </a:r>
            <a:r>
              <a:rPr lang="es-CO" dirty="0" smtClean="0"/>
              <a:t>”.</a:t>
            </a:r>
          </a:p>
          <a:p>
            <a:pPr marL="0" indent="0" algn="ctr">
              <a:buNone/>
            </a:pPr>
            <a:r>
              <a:rPr lang="es-CO" dirty="0" smtClean="0"/>
              <a:t> </a:t>
            </a:r>
            <a:r>
              <a:rPr lang="es-CO" dirty="0"/>
              <a:t>No es suficiente estar intelectualmente convencido de la verdad del cristianismo.  El Espíritu de Cristo debe morar en lo íntimo del ser. Una aparente profesión de cristianismo no convierte a una persona en un verdadero seguidor de Cristo. </a:t>
            </a:r>
            <a:endParaRPr lang="es-CO" dirty="0" smtClean="0"/>
          </a:p>
          <a:p>
            <a:pPr marL="0" indent="0" algn="ctr">
              <a:buNone/>
            </a:pPr>
            <a:endParaRPr lang="es-CO" dirty="0"/>
          </a:p>
          <a:p>
            <a:pPr marL="0" indent="0" algn="ctr">
              <a:buNone/>
            </a:pPr>
            <a:r>
              <a:rPr lang="es-CO" dirty="0" smtClean="0"/>
              <a:t>Podemos </a:t>
            </a:r>
            <a:r>
              <a:rPr lang="es-CO" dirty="0"/>
              <a:t>saber que realmente le pertenecemos si nos ha dado su </a:t>
            </a:r>
            <a:r>
              <a:rPr lang="es-CO" dirty="0" smtClean="0"/>
              <a:t>Espíritu dice </a:t>
            </a:r>
            <a:r>
              <a:rPr lang="es-CO" dirty="0">
                <a:solidFill>
                  <a:srgbClr val="FF0000"/>
                </a:solidFill>
              </a:rPr>
              <a:t>(</a:t>
            </a:r>
            <a:r>
              <a:rPr lang="es-CO" dirty="0" smtClean="0">
                <a:solidFill>
                  <a:srgbClr val="FF0000"/>
                </a:solidFill>
              </a:rPr>
              <a:t>1Juan 4:13</a:t>
            </a:r>
            <a:r>
              <a:rPr lang="es-CO" dirty="0">
                <a:solidFill>
                  <a:srgbClr val="FF0000"/>
                </a:solidFill>
              </a:rPr>
              <a:t>). </a:t>
            </a:r>
            <a:r>
              <a:rPr lang="es-CO" dirty="0"/>
              <a:t>Cuando en la vida diaria se manifiestan el amor, el gozo, la paz y los otros dones del Espíritu </a:t>
            </a:r>
            <a:r>
              <a:rPr lang="es-CO" dirty="0" smtClean="0"/>
              <a:t>mencionados en </a:t>
            </a:r>
            <a:r>
              <a:rPr lang="es-CO" dirty="0" smtClean="0">
                <a:solidFill>
                  <a:srgbClr val="FF0000"/>
                </a:solidFill>
              </a:rPr>
              <a:t>(Gal.5:22</a:t>
            </a:r>
            <a:r>
              <a:rPr lang="es-CO" dirty="0">
                <a:solidFill>
                  <a:srgbClr val="FF0000"/>
                </a:solidFill>
              </a:rPr>
              <a:t>), </a:t>
            </a:r>
            <a:r>
              <a:rPr lang="es-CO" dirty="0"/>
              <a:t>existe la evidencia de un verdadero cristianismo; pero si nuestra vida está deformada con maldad, egoísmo y vanidad, entonces no le pertenecemos a él. </a:t>
            </a:r>
            <a:r>
              <a:rPr lang="es-CO" dirty="0" smtClean="0"/>
              <a:t> </a:t>
            </a:r>
            <a:endParaRPr lang="es-CO" dirty="0"/>
          </a:p>
        </p:txBody>
      </p:sp>
    </p:spTree>
    <p:extLst>
      <p:ext uri="{BB962C8B-B14F-4D97-AF65-F5344CB8AC3E}">
        <p14:creationId xmlns:p14="http://schemas.microsoft.com/office/powerpoint/2010/main" val="1657497174"/>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a:solidFill>
            <a:schemeClr val="bg1"/>
          </a:solidFill>
          <a:effectLst>
            <a:glow rad="228600">
              <a:schemeClr val="accent2">
                <a:satMod val="175000"/>
                <a:alpha val="40000"/>
              </a:schemeClr>
            </a:glow>
          </a:effectLst>
        </p:spPr>
        <p:txBody>
          <a:bodyPr>
            <a:normAutofit fontScale="92500" lnSpcReduction="20000"/>
          </a:bodyPr>
          <a:lstStyle/>
          <a:p>
            <a:pPr marL="0" indent="0" algn="ctr">
              <a:buNone/>
            </a:pPr>
            <a:r>
              <a:rPr lang="es-CO" dirty="0"/>
              <a:t>Este versículo </a:t>
            </a:r>
            <a:r>
              <a:rPr lang="es-CO" dirty="0" smtClean="0"/>
              <a:t>de Romanos 8:9, está </a:t>
            </a:r>
            <a:r>
              <a:rPr lang="es-CO" dirty="0"/>
              <a:t>saturado de serias advertencias. Un cristiano puede aparentemente estar de acuerdo con todas las doctrinas y con todas las prácticas de la iglesia; puede ser activo en la causa de Dios, y estar dispuesto a dar todos sus bienes para ayudar a los pobres o aun a entregar su cuerpo para ser quemado, pero si el Espíritu no vive en él y el múltiple fruto del Espíritu </a:t>
            </a:r>
            <a:r>
              <a:rPr lang="es-CO" dirty="0" smtClean="0"/>
              <a:t>mencionado en (Gal.5:22</a:t>
            </a:r>
            <a:r>
              <a:rPr lang="es-CO" dirty="0"/>
              <a:t>) no es evidente en su vida, no pertenece a Cristo </a:t>
            </a:r>
            <a:r>
              <a:rPr lang="es-CO" dirty="0">
                <a:solidFill>
                  <a:srgbClr val="FF0000"/>
                </a:solidFill>
              </a:rPr>
              <a:t>(</a:t>
            </a:r>
            <a:r>
              <a:rPr lang="es-CO" dirty="0" smtClean="0">
                <a:solidFill>
                  <a:srgbClr val="FF0000"/>
                </a:solidFill>
              </a:rPr>
              <a:t>1Co. 13:3</a:t>
            </a:r>
            <a:r>
              <a:rPr lang="es-CO" dirty="0">
                <a:solidFill>
                  <a:srgbClr val="FF0000"/>
                </a:solidFill>
              </a:rPr>
              <a:t>). </a:t>
            </a:r>
            <a:endParaRPr lang="es-CO" dirty="0" smtClean="0">
              <a:solidFill>
                <a:srgbClr val="FF0000"/>
              </a:solidFill>
            </a:endParaRPr>
          </a:p>
          <a:p>
            <a:pPr marL="0" indent="0" algn="ctr">
              <a:buNone/>
            </a:pPr>
            <a:endParaRPr lang="es-CO" dirty="0" smtClean="0"/>
          </a:p>
          <a:p>
            <a:pPr marL="0" indent="0" algn="ctr">
              <a:buNone/>
            </a:pPr>
            <a:r>
              <a:rPr lang="es-CO" dirty="0" smtClean="0"/>
              <a:t>El </a:t>
            </a:r>
            <a:r>
              <a:rPr lang="es-CO" dirty="0"/>
              <a:t>que es orgulloso, vano, frívolo, inclinado al mundo, avaro, despiadado, censurador, no está en comunión con el Espíritu de Cristo, sino con otro espíritu </a:t>
            </a:r>
            <a:r>
              <a:rPr lang="es-CO" dirty="0" smtClean="0">
                <a:solidFill>
                  <a:srgbClr val="FF0000"/>
                </a:solidFill>
              </a:rPr>
              <a:t>(Ver 5T </a:t>
            </a:r>
            <a:r>
              <a:rPr lang="es-CO" dirty="0">
                <a:solidFill>
                  <a:srgbClr val="FF0000"/>
                </a:solidFill>
              </a:rPr>
              <a:t>225). </a:t>
            </a:r>
          </a:p>
          <a:p>
            <a:endParaRPr lang="es-CO" dirty="0"/>
          </a:p>
        </p:txBody>
      </p:sp>
    </p:spTree>
    <p:extLst>
      <p:ext uri="{BB962C8B-B14F-4D97-AF65-F5344CB8AC3E}">
        <p14:creationId xmlns:p14="http://schemas.microsoft.com/office/powerpoint/2010/main" val="3210641603"/>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1150</TotalTime>
  <Words>5246</Words>
  <Application>Microsoft Office PowerPoint</Application>
  <PresentationFormat>Presentación en pantalla (4:3)</PresentationFormat>
  <Paragraphs>191</Paragraphs>
  <Slides>36</Slides>
  <Notes>0</Notes>
  <HiddenSlides>0</HiddenSlides>
  <MMClips>0</MMClips>
  <ScaleCrop>false</ScaleCrop>
  <HeadingPairs>
    <vt:vector size="4" baseType="variant">
      <vt:variant>
        <vt:lpstr>Tema</vt:lpstr>
      </vt:variant>
      <vt:variant>
        <vt:i4>1</vt:i4>
      </vt:variant>
      <vt:variant>
        <vt:lpstr>Títulos de diapositiva</vt:lpstr>
      </vt:variant>
      <vt:variant>
        <vt:i4>36</vt:i4>
      </vt:variant>
    </vt:vector>
  </HeadingPairs>
  <TitlesOfParts>
    <vt:vector size="37" baseType="lpstr">
      <vt:lpstr>Tema de Office</vt:lpstr>
      <vt:lpstr>CONFORME AL ESPÍRITU</vt:lpstr>
      <vt:lpstr>Presentación de PowerPoint</vt:lpstr>
      <vt:lpstr>CONFORME AL ESPÍRITU</vt:lpstr>
      <vt:lpstr>Presentación de PowerPoint</vt:lpstr>
      <vt:lpstr>Presentación de PowerPoint</vt:lpstr>
      <vt:lpstr>Presentación de PowerPoint</vt:lpstr>
      <vt:lpstr>Verso 2: «Porque la ley del Espíritu de vida en Cristo Jesús me ha librado de la ley del pecado y de la muerte»</vt:lpstr>
      <vt:lpstr>Presentación de PowerPoint</vt:lpstr>
      <vt:lpstr>Presentación de PowerPoint</vt:lpstr>
      <vt:lpstr>Verso 3: «Porque lo que era imposible para la ley, por cuanto era débil por la carne, Dios, enviando a su Hijo en semejanza de carne de pecado y a causa del pecado, condenó al pecado en la carne».</vt:lpstr>
      <vt:lpstr>Presentación de PowerPoint</vt:lpstr>
      <vt:lpstr>«Dios, enviando a su Hijo en semejanza de carne de pecado y a causa del pecado, condenó al pecado en la carne».</vt:lpstr>
      <vt:lpstr>Dios veló su gloria vestido de humanidad</vt:lpstr>
      <vt:lpstr>Presentación de PowerPoint</vt:lpstr>
      <vt:lpstr>Presentación de PowerPoint</vt:lpstr>
      <vt:lpstr>Presentación de PowerPoint</vt:lpstr>
      <vt:lpstr>Presentación de PowerPoint</vt:lpstr>
      <vt:lpstr>Presentación de PowerPoint</vt:lpstr>
      <vt:lpstr>Verso 4: «para que la justicia de la ley se cumpliese en nosotros, que no andamos conforme a la carne, sino conforme al Espíritu».</vt:lpstr>
      <vt:lpstr>«se cumpliese en nosotros, que no andamos conforme a la carne, sino conforme al Espíritu»</vt:lpstr>
      <vt:lpstr>Presentación de PowerPoint</vt:lpstr>
      <vt:lpstr>Presentación de PowerPoint</vt:lpstr>
      <vt:lpstr>Verso 5: «Porque los que son de la carne, en las cosas de la carne piensan; pero los que son del Espíritu, en las cosas del Espíritu»</vt:lpstr>
      <vt:lpstr>VERSO 6. «Porque la mente carnal es muerte, pero la mente espiritual, vida y paz» </vt:lpstr>
      <vt:lpstr>Presentación de PowerPoint</vt:lpstr>
      <vt:lpstr>Presentación de PowerPoint</vt:lpstr>
      <vt:lpstr>VERSO 7» Porque la mente carnal [es] enemistad contra Dios; porque no se sujeta a la ley de Dios, ni tampoco puede. </vt:lpstr>
      <vt:lpstr>Presentación de PowerPoint</vt:lpstr>
      <vt:lpstr>Presentación de PowerPoint</vt:lpstr>
      <vt:lpstr>VERSO 8. «Así que, los que están en la carne no pueden agradar a Dios»</vt:lpstr>
      <vt:lpstr>Presentación de PowerPoint</vt:lpstr>
      <vt:lpstr>VERSO 9. «Mas vosotros no estáis en la carne, sino en el Espíritu, si es que el Espíritu de Dios mora en vosotros. Y si alguno no tiene el Espíritu de Cristo, el tal no es de Él».</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CONFORME AL ESPÍRITU</dc:title>
  <dc:creator>FAMILIA FIERRO CH</dc:creator>
  <cp:lastModifiedBy>FAMILIA</cp:lastModifiedBy>
  <cp:revision>132</cp:revision>
  <dcterms:created xsi:type="dcterms:W3CDTF">2013-12-14T20:53:21Z</dcterms:created>
  <dcterms:modified xsi:type="dcterms:W3CDTF">2016-09-28T22:06:19Z</dcterms:modified>
</cp:coreProperties>
</file>